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6" r:id="rId2"/>
    <p:sldId id="257" r:id="rId3"/>
    <p:sldId id="259" r:id="rId4"/>
    <p:sldId id="260" r:id="rId5"/>
    <p:sldId id="261" r:id="rId6"/>
    <p:sldId id="264" r:id="rId7"/>
    <p:sldId id="347" r:id="rId8"/>
    <p:sldId id="263" r:id="rId9"/>
    <p:sldId id="271" r:id="rId10"/>
    <p:sldId id="273" r:id="rId11"/>
    <p:sldId id="281" r:id="rId12"/>
    <p:sldId id="283" r:id="rId13"/>
    <p:sldId id="287" r:id="rId14"/>
    <p:sldId id="288" r:id="rId15"/>
    <p:sldId id="289" r:id="rId16"/>
    <p:sldId id="290" r:id="rId17"/>
    <p:sldId id="292" r:id="rId18"/>
    <p:sldId id="293" r:id="rId19"/>
    <p:sldId id="294" r:id="rId20"/>
    <p:sldId id="299" r:id="rId21"/>
    <p:sldId id="296" r:id="rId22"/>
    <p:sldId id="297" r:id="rId23"/>
    <p:sldId id="298" r:id="rId24"/>
    <p:sldId id="303" r:id="rId25"/>
    <p:sldId id="320" r:id="rId26"/>
    <p:sldId id="304" r:id="rId27"/>
    <p:sldId id="302" r:id="rId28"/>
    <p:sldId id="319" r:id="rId29"/>
    <p:sldId id="321" r:id="rId30"/>
    <p:sldId id="322" r:id="rId31"/>
    <p:sldId id="323" r:id="rId32"/>
    <p:sldId id="324" r:id="rId33"/>
    <p:sldId id="325" r:id="rId34"/>
    <p:sldId id="327" r:id="rId35"/>
    <p:sldId id="329" r:id="rId36"/>
    <p:sldId id="328" r:id="rId37"/>
    <p:sldId id="341" r:id="rId38"/>
    <p:sldId id="301" r:id="rId39"/>
    <p:sldId id="305" r:id="rId40"/>
    <p:sldId id="309" r:id="rId41"/>
    <p:sldId id="340" r:id="rId42"/>
    <p:sldId id="343" r:id="rId43"/>
    <p:sldId id="342" r:id="rId44"/>
    <p:sldId id="344" r:id="rId45"/>
    <p:sldId id="345" r:id="rId46"/>
    <p:sldId id="346" r:id="rId47"/>
    <p:sldId id="335" r:id="rId48"/>
    <p:sldId id="334" r:id="rId49"/>
    <p:sldId id="333" r:id="rId50"/>
    <p:sldId id="336" r:id="rId51"/>
    <p:sldId id="337" r:id="rId52"/>
    <p:sldId id="338" r:id="rId53"/>
    <p:sldId id="339" r:id="rId54"/>
    <p:sldId id="307" r:id="rId55"/>
    <p:sldId id="308" r:id="rId56"/>
    <p:sldId id="318" r:id="rId57"/>
    <p:sldId id="331" r:id="rId58"/>
    <p:sldId id="314" r:id="rId59"/>
    <p:sldId id="317" r:id="rId60"/>
    <p:sldId id="315" r:id="rId6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63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8" autoAdjust="0"/>
    <p:restoredTop sz="94624" autoAdjust="0"/>
  </p:normalViewPr>
  <p:slideViewPr>
    <p:cSldViewPr>
      <p:cViewPr>
        <p:scale>
          <a:sx n="66" d="100"/>
          <a:sy n="66" d="100"/>
        </p:scale>
        <p:origin x="-138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E6AC7-7DCF-409E-A443-635E86FEA1E5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0BC35-EB15-4612-9F3A-D437F5EA0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8C300-366C-4744-9846-6B94AC8FDCEA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34599-BB66-47C9-BFEC-4A4C1732C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CEC60-BC56-4645-B474-658A93D01152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C2277-4BC5-4B39-A0C8-DF48798767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08467-8B77-43B8-8E1D-F37BB8C35CAC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0CC9-D703-4B25-87F4-E65C3622F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D7FAD-EF4C-4FBE-8752-A7FD01F2101A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9924C-D340-4D87-B85A-5AA8F3432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3495B-AC89-4886-8BE7-0D59A39AEE0E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DD3D8-7841-4E99-A834-8A1358DCC0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79B9C-E464-4D4C-B314-40F767D241F7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E41F0-E4E5-47EC-9960-7BB098CD60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D3C01-23E1-4AEC-AAE2-5052DF0A0553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5F69D-A58F-4114-80D8-2CB42C6D2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885E3-1DA9-45CC-899A-F7166DBB0D39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3AE2F-C73E-4018-A56F-285312267E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271FE-95CA-4EEE-8AD3-A81C1A5E147D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7FA52-407B-4767-9FCB-67C882B00D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15F61-CA73-4619-9D24-3587836D2A65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F5D2A-B180-4D91-82ED-3BEF893F38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7D107-7F17-445F-868E-713ACA22ABC7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C35B1-C86D-45FD-8A5A-9AF38C782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207249-6EA3-43F9-8C07-E63BB2626DBE}" type="datetimeFigureOut">
              <a:rPr lang="ru-RU"/>
              <a:pPr>
                <a:defRPr/>
              </a:pPr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9019A9-5B75-445B-9B72-5697C3889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4000">
    <p:strip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83;&#1080;&#1085;&#1072;\Downloads\Muzyka%20dlya%20prezentacii%20angl%20(mp3top100.net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&#1040;&#1083;&#1080;&#1085;&#1072;\Downloads\Muzyka%20dlya%20prezentacii%20angl%20(mp3top100.net).mp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83;&#1080;&#1085;&#1072;\Downloads\Muzyka%20dlya%20prezentacii%20angl%20(mp3top100.net).mp3" TargetMode="Externa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728788"/>
          </a:xfrm>
        </p:spPr>
        <p:txBody>
          <a:bodyPr/>
          <a:lstStyle/>
          <a:p>
            <a:pPr>
              <a:defRPr/>
            </a:pPr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Творчий  звіт </a:t>
            </a:r>
            <a:r>
              <a:rPr lang="uk-UA" sz="3200" b="1" dirty="0" smtClean="0">
                <a:latin typeface="Monotype Corsiva" pitchFamily="66" charset="0"/>
              </a:rPr>
              <a:t/>
            </a:r>
            <a:br>
              <a:rPr lang="uk-UA" sz="3200" b="1" dirty="0" smtClean="0">
                <a:latin typeface="Monotype Corsiva" pitchFamily="66" charset="0"/>
              </a:rPr>
            </a:br>
            <a:r>
              <a:rPr lang="uk-UA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вчителя  української  мови  та  літератури</a:t>
            </a:r>
            <a:br>
              <a:rPr lang="uk-UA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uk-UA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Червонотоківської</a:t>
            </a:r>
            <a:r>
              <a:rPr lang="uk-UA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 ЗШ  І-ІІІ  ступенів</a:t>
            </a:r>
            <a:r>
              <a:rPr lang="uk-UA" sz="3200" b="1" dirty="0" smtClean="0">
                <a:latin typeface="Monotype Corsiva" pitchFamily="66" charset="0"/>
              </a:rPr>
              <a:t/>
            </a:r>
            <a:br>
              <a:rPr lang="uk-UA" sz="3200" b="1" dirty="0" smtClean="0">
                <a:latin typeface="Monotype Corsiva" pitchFamily="66" charset="0"/>
              </a:rPr>
            </a:b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Верхогляд  Лариси  Володимирівни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051" name="Содержимое 3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/>
          <a:lstStyle/>
          <a:p>
            <a:pPr eaLnBrk="1" hangingPunct="1"/>
            <a:r>
              <a:rPr lang="uk-UA" dirty="0" smtClean="0"/>
              <a:t>                </a:t>
            </a:r>
            <a:endParaRPr lang="ru-RU" dirty="0" smtClean="0"/>
          </a:p>
        </p:txBody>
      </p:sp>
      <p:pic>
        <p:nvPicPr>
          <p:cNvPr id="2053" name="Содержимое 6" descr="DSC_17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87675" y="2636838"/>
            <a:ext cx="3024188" cy="3983037"/>
          </a:xfrm>
        </p:spPr>
      </p:pic>
      <p:pic>
        <p:nvPicPr>
          <p:cNvPr id="7" name="Muzyka dlya prezentacii angl (mp3top100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Креативне мислення - це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1258888" y="1268413"/>
            <a:ext cx="6913562" cy="5256212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уміння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урівноважувати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у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своїй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свідомості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різні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точки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зору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об'єднання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активного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й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інтерактивного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процесу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перевірка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окремих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ідей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на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можливість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їх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використання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моделювання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систем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доказів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, на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основі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яких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базуються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різні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точки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зору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разі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переоцінка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та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переосмислення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понять та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</a:rPr>
              <a:t>інформації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;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здатність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знайти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необхідну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інформацію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використовувати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її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самостійно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під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час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прийняття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рішення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slow" advClick="0" advTm="17000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7467600" cy="1071563"/>
          </a:xfrm>
        </p:spPr>
        <p:txBody>
          <a:bodyPr/>
          <a:lstStyle/>
          <a:p>
            <a:pPr eaLnBrk="1" hangingPunct="1"/>
            <a:r>
              <a:rPr lang="uk-UA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ЗАСОБИ РОЗВИТКУ</a:t>
            </a:r>
            <a:br>
              <a:rPr lang="uk-UA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КРЕАТИВНОГО МИСЛЕННЯ</a:t>
            </a:r>
            <a:endParaRPr lang="ru-RU" sz="28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03350" y="928671"/>
            <a:ext cx="6192838" cy="5143536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v"/>
              <a:defRPr/>
            </a:pPr>
            <a:endParaRPr lang="uk-UA" b="1" dirty="0" smtClean="0">
              <a:latin typeface="Ariac" pitchFamily="34" charset="0"/>
            </a:endParaRP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Практичні завдання, спрямовані на виявлення і спростування помилок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Аналіз суджень   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Конкурси , вікторини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Використання наочного матеріалу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Проблемні, дослідницькі, уточнюючі питання-роздуми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Взаємоперевірка виконання завдань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Рецензування 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endParaRPr lang="ru-RU" sz="1600" b="1" dirty="0"/>
          </a:p>
        </p:txBody>
      </p:sp>
    </p:spTree>
  </p:cSld>
  <p:clrMapOvr>
    <a:masterClrMapping/>
  </p:clrMapOvr>
  <p:transition spd="slow" advClick="0" advTm="15000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7929618" cy="1011237"/>
          </a:xfrm>
        </p:spPr>
        <p:txBody>
          <a:bodyPr/>
          <a:lstStyle/>
          <a:p>
            <a:pPr eaLnBrk="1" hangingPunct="1"/>
            <a:r>
              <a:rPr lang="uk-UA" sz="3200" b="1" dirty="0" smtClean="0">
                <a:solidFill>
                  <a:srgbClr val="C00000"/>
                </a:solidFill>
              </a:rPr>
              <a:t>   ЕТАПИ КРИТИЧНОГО МИСЛЕННЯ</a:t>
            </a:r>
            <a:r>
              <a:rPr lang="uk-UA" sz="2800" b="1" dirty="0" smtClean="0">
                <a:solidFill>
                  <a:srgbClr val="C00000"/>
                </a:solidFill>
              </a:rPr>
              <a:t/>
            </a:r>
            <a:br>
              <a:rPr lang="uk-UA" sz="2800" b="1" dirty="0" smtClean="0">
                <a:solidFill>
                  <a:srgbClr val="C00000"/>
                </a:solidFill>
              </a:rPr>
            </a:br>
            <a:r>
              <a:rPr lang="uk-UA" sz="3600" b="1" dirty="0" smtClean="0">
                <a:solidFill>
                  <a:srgbClr val="000099"/>
                </a:solidFill>
              </a:rPr>
              <a:t>“ Виклик – осмислення – роздуми ”</a:t>
            </a:r>
            <a:endParaRPr lang="ru-RU" sz="3600" b="1" dirty="0" smtClean="0">
              <a:solidFill>
                <a:srgbClr val="000099"/>
              </a:solidFill>
            </a:endParaRPr>
          </a:p>
        </p:txBody>
      </p:sp>
      <p:sp>
        <p:nvSpPr>
          <p:cNvPr id="1536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ru-RU" dirty="0" smtClean="0"/>
          </a:p>
        </p:txBody>
      </p:sp>
      <p:sp>
        <p:nvSpPr>
          <p:cNvPr id="4" name="Трапеция 3"/>
          <p:cNvSpPr/>
          <p:nvPr/>
        </p:nvSpPr>
        <p:spPr>
          <a:xfrm>
            <a:off x="0" y="1428737"/>
            <a:ext cx="9144000" cy="5429263"/>
          </a:xfrm>
          <a:prstGeom prst="trapezoid">
            <a:avLst>
              <a:gd name="adj" fmla="val 34846"/>
            </a:avLst>
          </a:prstGeom>
          <a:solidFill>
            <a:schemeClr val="tx2">
              <a:lumMod val="40000"/>
              <a:lumOff val="6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uk-UA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Прийняття </a:t>
            </a:r>
            <a:r>
              <a:rPr lang="uk-UA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рішень</a:t>
            </a: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uk-U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Розробка  системи  </a:t>
            </a: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дока</a:t>
            </a:r>
            <a:r>
              <a:rPr lang="uk-U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зів</a:t>
            </a:r>
          </a:p>
          <a:p>
            <a:pPr algn="ctr">
              <a:defRPr/>
            </a:pPr>
            <a:r>
              <a:rPr lang="uk-UA" b="1" dirty="0" smtClean="0">
                <a:solidFill>
                  <a:schemeClr val="tx1"/>
                </a:solidFill>
              </a:rPr>
              <a:t> </a:t>
            </a: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uk-U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Зіставлення </a:t>
            </a:r>
            <a:r>
              <a:rPr lang="uk-U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їх  із  </a:t>
            </a:r>
            <a:r>
              <a:rPr lang="uk-U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протилежними точками зору</a:t>
            </a:r>
          </a:p>
          <a:p>
            <a:pPr algn="ctr">
              <a:defRPr/>
            </a:pPr>
            <a:endParaRPr lang="uk-UA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uk-U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  висновків з </a:t>
            </a: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інформації</a:t>
            </a:r>
          </a:p>
          <a:p>
            <a:pPr algn="ctr">
              <a:defRPr/>
            </a:pPr>
            <a:endParaRPr lang="uk-UA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uk-U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Сприйняття      інформації</a:t>
            </a:r>
            <a:endParaRPr lang="uk-U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uk-UA" b="1" dirty="0">
              <a:solidFill>
                <a:schemeClr val="tx1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643042" y="3643314"/>
            <a:ext cx="6000792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214414" y="4786322"/>
            <a:ext cx="664373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00100" y="5643578"/>
            <a:ext cx="7143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071670" y="2643182"/>
            <a:ext cx="52864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1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b="1" dirty="0" smtClean="0">
                <a:solidFill>
                  <a:srgbClr val="C00000"/>
                </a:solidFill>
              </a:rPr>
              <a:t>ДІЯЛЬНІСТЬ УЧНЯ, </a:t>
            </a:r>
            <a:br>
              <a:rPr lang="uk-UA" sz="4000" b="1" dirty="0" smtClean="0">
                <a:solidFill>
                  <a:srgbClr val="C00000"/>
                </a:solidFill>
              </a:rPr>
            </a:br>
            <a:r>
              <a:rPr lang="uk-UA" sz="4000" b="1" dirty="0" smtClean="0">
                <a:solidFill>
                  <a:srgbClr val="C00000"/>
                </a:solidFill>
              </a:rPr>
              <a:t>ЯКИЙ КРИТИЧНО МИСЛИТЬ</a:t>
            </a:r>
            <a:endParaRPr lang="ru-RU" sz="4000" b="1" dirty="0" smtClean="0">
              <a:solidFill>
                <a:srgbClr val="C00000"/>
              </a:solidFill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ru-RU" dirty="0" smtClean="0"/>
          </a:p>
        </p:txBody>
      </p:sp>
      <p:sp>
        <p:nvSpPr>
          <p:cNvPr id="4" name="Улыбающееся лицо 3"/>
          <p:cNvSpPr/>
          <p:nvPr/>
        </p:nvSpPr>
        <p:spPr>
          <a:xfrm>
            <a:off x="3357563" y="3214688"/>
            <a:ext cx="2357445" cy="1428758"/>
          </a:xfrm>
          <a:prstGeom prst="smileyFac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3071802" y="1357298"/>
            <a:ext cx="2857520" cy="1357327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Самостійне </a:t>
            </a:r>
            <a:r>
              <a:rPr lang="uk-UA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язування</a:t>
            </a:r>
            <a:r>
              <a:rPr lang="uk-UA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проблеми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3143250" y="5357813"/>
            <a:ext cx="3000386" cy="1500187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200" b="1" dirty="0">
                <a:solidFill>
                  <a:schemeClr val="tx1"/>
                </a:solidFill>
              </a:rPr>
              <a:t>Аналізує і виявляє позитивне і негативне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5572125" y="2500313"/>
            <a:ext cx="2643213" cy="142875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chemeClr val="tx1"/>
                </a:solidFill>
              </a:rPr>
              <a:t>Пошук відповідей на різноманітні запитання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571500" y="2428869"/>
            <a:ext cx="2786054" cy="128588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chemeClr val="tx1"/>
                </a:solidFill>
              </a:rPr>
              <a:t>Спростовує хибні судження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928662" y="4286256"/>
            <a:ext cx="2857493" cy="1428766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chemeClr val="tx1"/>
                </a:solidFill>
              </a:rPr>
              <a:t>Самостійно мислить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5500688" y="4214813"/>
            <a:ext cx="2714650" cy="150020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300" b="1" dirty="0">
                <a:solidFill>
                  <a:schemeClr val="tx1"/>
                </a:solidFill>
              </a:rPr>
              <a:t>Генератор оригінальних ідей</a:t>
            </a:r>
            <a:endParaRPr lang="ru-RU" sz="2300" b="1" dirty="0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/>
          <p:cNvCxnSpPr>
            <a:stCxn id="4" idx="0"/>
          </p:cNvCxnSpPr>
          <p:nvPr/>
        </p:nvCxnSpPr>
        <p:spPr>
          <a:xfrm rot="5400000" flipH="1" flipV="1">
            <a:off x="4339828" y="2982516"/>
            <a:ext cx="428630" cy="357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7" idx="2"/>
          </p:cNvCxnSpPr>
          <p:nvPr/>
        </p:nvCxnSpPr>
        <p:spPr>
          <a:xfrm rot="5400000" flipH="1" flipV="1">
            <a:off x="5357816" y="3214692"/>
            <a:ext cx="214310" cy="2143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>
            <a:off x="3214678" y="3286124"/>
            <a:ext cx="357190" cy="21431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429256" y="4357694"/>
            <a:ext cx="35719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3000364" y="4214817"/>
            <a:ext cx="428628" cy="214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4251325" y="5035559"/>
            <a:ext cx="78581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5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5" y="0"/>
            <a:ext cx="7000924" cy="135729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 Ми замислюємося, тільки коли перед  нами виникає проблема .”</a:t>
            </a:r>
            <a:br>
              <a:rPr lang="uk-UA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000099"/>
                </a:solidFill>
              </a:rPr>
              <a:t>                                                             </a:t>
            </a:r>
            <a:r>
              <a:rPr lang="uk-UA" sz="2000" b="1" i="1" dirty="0" smtClean="0">
                <a:solidFill>
                  <a:srgbClr val="000099"/>
                </a:solidFill>
              </a:rPr>
              <a:t>Джон Дьюї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6080125"/>
            <a:ext cx="8229600" cy="46038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714625" y="1285860"/>
            <a:ext cx="3429000" cy="1500198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 smtClean="0">
                <a:solidFill>
                  <a:schemeClr val="tx1"/>
                </a:solidFill>
                <a:latin typeface="Monotype Corsiva" pitchFamily="66" charset="0"/>
              </a:rPr>
              <a:t>6 РІВНІВ КОГНІТИВНОЇ СФЕРИ</a:t>
            </a:r>
            <a:endParaRPr lang="ru-RU" sz="36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1187624" y="2357430"/>
            <a:ext cx="792088" cy="4071966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uk-UA" sz="2800" b="1" dirty="0">
                <a:solidFill>
                  <a:schemeClr val="tx1"/>
                </a:solidFill>
              </a:rPr>
              <a:t>Просте знання: </a:t>
            </a:r>
            <a:r>
              <a:rPr lang="uk-UA" sz="2800" b="1" dirty="0" err="1">
                <a:solidFill>
                  <a:schemeClr val="tx1"/>
                </a:solidFill>
              </a:rPr>
              <a:t>запам</a:t>
            </a:r>
            <a:r>
              <a:rPr lang="en-US" sz="2800" b="1" dirty="0">
                <a:solidFill>
                  <a:schemeClr val="tx1"/>
                </a:solidFill>
              </a:rPr>
              <a:t>’</a:t>
            </a:r>
            <a:r>
              <a:rPr lang="uk-UA" sz="2800" b="1" dirty="0" err="1">
                <a:solidFill>
                  <a:schemeClr val="tx1"/>
                </a:solidFill>
              </a:rPr>
              <a:t>ятай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2195736" y="2643182"/>
            <a:ext cx="733190" cy="3857652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uk-UA" sz="2400" b="1" dirty="0"/>
              <a:t>Розуміння: зрозумій, </a:t>
            </a:r>
          </a:p>
          <a:p>
            <a:pPr algn="ctr">
              <a:defRPr/>
            </a:pPr>
            <a:r>
              <a:rPr lang="uk-UA" sz="2400" b="1" dirty="0"/>
              <a:t>дай визначення</a:t>
            </a:r>
            <a:endParaRPr lang="ru-RU" sz="2400" b="1" dirty="0"/>
          </a:p>
        </p:txBody>
      </p:sp>
      <p:sp>
        <p:nvSpPr>
          <p:cNvPr id="8" name="Загнутый угол 7"/>
          <p:cNvSpPr/>
          <p:nvPr/>
        </p:nvSpPr>
        <p:spPr>
          <a:xfrm>
            <a:off x="3286116" y="2928934"/>
            <a:ext cx="928694" cy="3571900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uk-UA" sz="2400" b="1" dirty="0">
                <a:solidFill>
                  <a:schemeClr val="tx1"/>
                </a:solidFill>
              </a:rPr>
              <a:t>Застосування: використай отримані знання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Загнутый угол 8"/>
          <p:cNvSpPr/>
          <p:nvPr/>
        </p:nvSpPr>
        <p:spPr>
          <a:xfrm>
            <a:off x="4572000" y="3143248"/>
            <a:ext cx="928694" cy="3357586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Аналіз: розділи матеріал на складові частини і знайди </a:t>
            </a:r>
            <a:r>
              <a:rPr lang="uk-UA" b="1" dirty="0" err="1">
                <a:solidFill>
                  <a:schemeClr val="tx1"/>
                </a:solidFill>
              </a:rPr>
              <a:t>взаємозв</a:t>
            </a:r>
            <a:r>
              <a:rPr lang="en-US" b="1" dirty="0">
                <a:solidFill>
                  <a:schemeClr val="tx1"/>
                </a:solidFill>
              </a:rPr>
              <a:t>’</a:t>
            </a:r>
            <a:r>
              <a:rPr lang="uk-UA" b="1" dirty="0" err="1">
                <a:solidFill>
                  <a:schemeClr val="tx1"/>
                </a:solidFill>
              </a:rPr>
              <a:t>язок</a:t>
            </a:r>
            <a:r>
              <a:rPr lang="uk-UA" b="1" dirty="0">
                <a:solidFill>
                  <a:schemeClr val="tx1"/>
                </a:solidFill>
              </a:rPr>
              <a:t> між ними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5786446" y="3357562"/>
            <a:ext cx="928694" cy="3143272"/>
          </a:xfrm>
          <a:prstGeom prst="foldedCorne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Об</a:t>
            </a:r>
            <a:r>
              <a:rPr lang="en-US" b="1" dirty="0">
                <a:solidFill>
                  <a:schemeClr val="tx1"/>
                </a:solidFill>
              </a:rPr>
              <a:t>’</a:t>
            </a:r>
            <a:r>
              <a:rPr lang="uk-UA" b="1" dirty="0">
                <a:solidFill>
                  <a:schemeClr val="tx1"/>
                </a:solidFill>
              </a:rPr>
              <a:t>єднай частини з метою формулювання нового цілого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Загнутый угол 10"/>
          <p:cNvSpPr/>
          <p:nvPr/>
        </p:nvSpPr>
        <p:spPr>
          <a:xfrm>
            <a:off x="6929454" y="3571876"/>
            <a:ext cx="1143008" cy="2857520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</a:rPr>
              <a:t>Оціни важливість результатів (матеріалу) залежно від поставленої мети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flipV="1">
            <a:off x="1979613" y="3903663"/>
            <a:ext cx="215900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000375" y="4071938"/>
            <a:ext cx="285750" cy="7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4214813" y="4214813"/>
            <a:ext cx="285750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500688" y="4429125"/>
            <a:ext cx="214312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715125" y="4643438"/>
            <a:ext cx="214313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 advClick="0" advTm="15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Механізм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технології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розвитку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 критичного </a:t>
            </a:r>
            <a:r>
              <a:rPr lang="ru-RU" b="1" dirty="0" err="1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мислення</a:t>
            </a:r>
            <a:endParaRPr lang="ru-RU" b="1" dirty="0" smtClean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56" y="1000108"/>
            <a:ext cx="6286544" cy="500066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dirty="0" smtClean="0"/>
              <a:t>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dirty="0" smtClean="0"/>
              <a:t>                 </a:t>
            </a:r>
            <a:r>
              <a:rPr lang="ru-RU" sz="4400" b="1" dirty="0" smtClean="0">
                <a:solidFill>
                  <a:srgbClr val="FF0000"/>
                </a:solidFill>
              </a:rPr>
              <a:t>Три </a:t>
            </a:r>
            <a:r>
              <a:rPr lang="ru-RU" sz="4400" b="1" dirty="0" err="1" smtClean="0">
                <a:solidFill>
                  <a:srgbClr val="FF0000"/>
                </a:solidFill>
              </a:rPr>
              <a:t>фази</a:t>
            </a:r>
            <a:r>
              <a:rPr lang="ru-RU" sz="4400" b="1" dirty="0" smtClean="0">
                <a:solidFill>
                  <a:srgbClr val="FF0000"/>
                </a:solidFill>
              </a:rPr>
              <a:t> уроку:</a:t>
            </a:r>
            <a:endParaRPr lang="ru-RU" sz="4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ru-RU" sz="4000" dirty="0" err="1" smtClean="0">
                <a:solidFill>
                  <a:srgbClr val="0070C0"/>
                </a:solidFill>
              </a:rPr>
              <a:t>Евокація</a:t>
            </a:r>
            <a:r>
              <a:rPr lang="ru-RU" sz="4000" dirty="0" smtClean="0">
                <a:solidFill>
                  <a:srgbClr val="0070C0"/>
                </a:solidFill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</a:rPr>
              <a:t>або</a:t>
            </a:r>
            <a:r>
              <a:rPr lang="ru-RU" sz="4000" dirty="0" smtClean="0">
                <a:solidFill>
                  <a:srgbClr val="0070C0"/>
                </a:solidFill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</a:rPr>
              <a:t>виклик</a:t>
            </a:r>
            <a:r>
              <a:rPr lang="ru-RU" sz="4000" dirty="0" smtClean="0">
                <a:solidFill>
                  <a:srgbClr val="0070C0"/>
                </a:solidFill>
              </a:rPr>
              <a:t> (фаза </a:t>
            </a:r>
            <a:r>
              <a:rPr lang="ru-RU" sz="4000" dirty="0" err="1" smtClean="0">
                <a:solidFill>
                  <a:srgbClr val="0070C0"/>
                </a:solidFill>
              </a:rPr>
              <a:t>актуалізації</a:t>
            </a:r>
            <a:r>
              <a:rPr lang="ru-RU" sz="4000" dirty="0" smtClean="0">
                <a:solidFill>
                  <a:srgbClr val="0070C0"/>
                </a:solidFill>
              </a:rPr>
              <a:t>).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sz="4000" dirty="0" smtClean="0">
                <a:solidFill>
                  <a:srgbClr val="0070C0"/>
                </a:solidFill>
              </a:rPr>
              <a:t>Осмислення (фаза вивчення нового матеріалу).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4000" dirty="0" err="1" smtClean="0">
                <a:solidFill>
                  <a:srgbClr val="0070C0"/>
                </a:solidFill>
              </a:rPr>
              <a:t>Рефлексія</a:t>
            </a:r>
            <a:r>
              <a:rPr lang="ru-RU" sz="4000" dirty="0" smtClean="0">
                <a:solidFill>
                  <a:srgbClr val="0070C0"/>
                </a:solidFill>
              </a:rPr>
              <a:t>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ransition spd="slow" advClick="0" advTm="10000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uk-UA" sz="4800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Евокація</a:t>
            </a:r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(фаза актуалізації):</a:t>
            </a:r>
            <a:endParaRPr lang="ru-RU" sz="48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1736" y="3214685"/>
            <a:ext cx="5562614" cy="2590803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</a:rPr>
              <a:t>Мозковий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 штурм»;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</a:rPr>
              <a:t>Асоціювання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»;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«Знаю. Хочу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</a:rPr>
              <a:t>дізнатися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</a:rPr>
              <a:t>Дізнався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»;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</a:rPr>
              <a:t>Запитання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800" b="1" dirty="0" err="1" smtClean="0">
                <a:solidFill>
                  <a:schemeClr val="tx2">
                    <a:lumMod val="50000"/>
                  </a:schemeClr>
                </a:solidFill>
              </a:rPr>
              <a:t>відповідь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»;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«Займи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п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озицію»;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«Ріка очікувань».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2275" y="2133600"/>
            <a:ext cx="58324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МЕТА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: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спрямувати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учнів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на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вивчення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нової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теми, постановку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запитань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визначення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проблеми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913" y="1196975"/>
            <a:ext cx="68119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Пробудження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інтересу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учнів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заохочення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їх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до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формування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цілей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навчання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 advClick="0" advTm="15000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14363" y="260350"/>
            <a:ext cx="7772400" cy="769938"/>
          </a:xfrm>
        </p:spPr>
        <p:txBody>
          <a:bodyPr/>
          <a:lstStyle/>
          <a:p>
            <a:pPr eaLnBrk="1" hangingPunct="1">
              <a:defRPr/>
            </a:pPr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Осмислення</a:t>
            </a:r>
            <a:br>
              <a:rPr lang="uk-UA" sz="5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54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(вивчення нового матеріалу):</a:t>
            </a:r>
            <a:endParaRPr lang="ru-RU" sz="5400" b="1" dirty="0" smtClean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2428860" y="3429000"/>
            <a:ext cx="6572295" cy="3025775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«Знаю. Хочу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дізнатися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Дізнався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hangingPunct="1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Прес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hangingPunct="1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Дискусія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Читання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позначками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hangingPunct="1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Таблиця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передбачень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hangingPunct="1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Таблиця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Елвермана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</a:p>
          <a:p>
            <a:pPr eaLnBrk="1" hangingPunct="1"/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Складання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схем,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таблиць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малюнків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ru-RU" sz="20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28" y="2205039"/>
            <a:ext cx="6643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6"/>
                </a:solidFill>
                <a:latin typeface="Arial" charset="0"/>
                <a:cs typeface="Arial" charset="0"/>
              </a:rPr>
              <a:t>МЕТА:</a:t>
            </a:r>
            <a:r>
              <a:rPr lang="ru-RU" sz="2400" dirty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підвести</a:t>
            </a:r>
            <a:r>
              <a:rPr lang="ru-RU" sz="2400" dirty="0">
                <a:solidFill>
                  <a:schemeClr val="accent6"/>
                </a:solidFill>
                <a:latin typeface="Arial" charset="0"/>
                <a:cs typeface="Arial" charset="0"/>
              </a:rPr>
              <a:t>  </a:t>
            </a:r>
            <a:r>
              <a:rPr lang="ru-RU" sz="2400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учнів</a:t>
            </a:r>
            <a:r>
              <a:rPr lang="ru-RU" sz="2400" dirty="0">
                <a:solidFill>
                  <a:schemeClr val="accent6"/>
                </a:solidFill>
                <a:latin typeface="Arial" charset="0"/>
                <a:cs typeface="Arial" charset="0"/>
              </a:rPr>
              <a:t> до </a:t>
            </a:r>
            <a:r>
              <a:rPr lang="ru-RU" sz="2400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пошуку</a:t>
            </a:r>
            <a:r>
              <a:rPr lang="ru-RU" sz="2400" dirty="0">
                <a:solidFill>
                  <a:schemeClr val="accent6"/>
                </a:solidFill>
                <a:latin typeface="Arial" charset="0"/>
                <a:cs typeface="Arial" charset="0"/>
              </a:rPr>
              <a:t>, </a:t>
            </a:r>
            <a:r>
              <a:rPr lang="ru-RU" sz="2400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опрацювання</a:t>
            </a:r>
            <a:r>
              <a:rPr lang="ru-RU" sz="2400" dirty="0">
                <a:solidFill>
                  <a:schemeClr val="accent6"/>
                </a:solidFill>
                <a:latin typeface="Arial" charset="0"/>
                <a:cs typeface="Arial" charset="0"/>
              </a:rPr>
              <a:t>, </a:t>
            </a:r>
            <a:r>
              <a:rPr lang="ru-RU" sz="2400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осмислення</a:t>
            </a:r>
            <a:r>
              <a:rPr lang="ru-RU" sz="2400" dirty="0">
                <a:solidFill>
                  <a:schemeClr val="accent6"/>
                </a:solidFill>
                <a:latin typeface="Arial" charset="0"/>
                <a:cs typeface="Arial" charset="0"/>
              </a:rPr>
              <a:t> </a:t>
            </a:r>
            <a:r>
              <a:rPr lang="ru-RU" sz="2400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матеріалу</a:t>
            </a:r>
            <a:r>
              <a:rPr lang="ru-RU" sz="2400" dirty="0">
                <a:solidFill>
                  <a:schemeClr val="accent6"/>
                </a:solidFill>
                <a:latin typeface="Arial" charset="0"/>
                <a:cs typeface="Arial" charset="0"/>
              </a:rPr>
              <a:t>, </a:t>
            </a:r>
            <a:r>
              <a:rPr lang="ru-RU" sz="2400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відповідей</a:t>
            </a:r>
            <a:r>
              <a:rPr lang="ru-RU" sz="2400" dirty="0">
                <a:solidFill>
                  <a:schemeClr val="accent6"/>
                </a:solidFill>
                <a:latin typeface="Arial" charset="0"/>
                <a:cs typeface="Arial" charset="0"/>
              </a:rPr>
              <a:t> на </a:t>
            </a:r>
            <a:r>
              <a:rPr lang="ru-RU" sz="2400" dirty="0" err="1">
                <a:solidFill>
                  <a:schemeClr val="accent6"/>
                </a:solidFill>
                <a:latin typeface="Arial" charset="0"/>
                <a:cs typeface="Arial" charset="0"/>
              </a:rPr>
              <a:t>запитання</a:t>
            </a:r>
            <a:r>
              <a:rPr lang="ru-RU" sz="2400" dirty="0">
                <a:solidFill>
                  <a:schemeClr val="accent6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476375" y="1268413"/>
            <a:ext cx="61912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solidFill>
                  <a:srgbClr val="0070C0"/>
                </a:solidFill>
              </a:rPr>
              <a:t>дослідження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проблеми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набуття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нових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знань</a:t>
            </a:r>
            <a:r>
              <a:rPr lang="ru-RU" sz="2400" b="1" dirty="0">
                <a:solidFill>
                  <a:srgbClr val="0070C0"/>
                </a:solidFill>
              </a:rPr>
              <a:t> для </a:t>
            </a:r>
            <a:r>
              <a:rPr lang="ru-RU" sz="2400" b="1" dirty="0" err="1">
                <a:solidFill>
                  <a:srgbClr val="0070C0"/>
                </a:solidFill>
              </a:rPr>
              <a:t>побудови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міркування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17000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7772400" cy="865187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i="1" dirty="0" smtClean="0">
                <a:solidFill>
                  <a:schemeClr val="accent4">
                    <a:lumMod val="75000"/>
                  </a:schemeClr>
                </a:solidFill>
              </a:rPr>
              <a:t>Табличка </a:t>
            </a:r>
            <a:r>
              <a:rPr lang="uk-UA" i="1" dirty="0" err="1">
                <a:solidFill>
                  <a:schemeClr val="accent4">
                    <a:lumMod val="75000"/>
                  </a:schemeClr>
                </a:solidFill>
              </a:rPr>
              <a:t>Е</a:t>
            </a:r>
            <a:r>
              <a:rPr lang="uk-UA" i="1" dirty="0" err="1" smtClean="0">
                <a:solidFill>
                  <a:schemeClr val="accent4">
                    <a:lumMod val="75000"/>
                  </a:schemeClr>
                </a:solidFill>
              </a:rPr>
              <a:t>лвермана</a:t>
            </a:r>
            <a:endParaRPr lang="ru-RU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435" name="Текст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1142976" y="1042697"/>
          <a:ext cx="7000923" cy="5225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641"/>
                <a:gridCol w="2333641"/>
                <a:gridCol w="2333641"/>
              </a:tblGrid>
              <a:tr h="489323">
                <a:tc>
                  <a:txBody>
                    <a:bodyPr/>
                    <a:lstStyle/>
                    <a:p>
                      <a:r>
                        <a:rPr lang="uk-UA" sz="2800" dirty="0" smtClean="0">
                          <a:solidFill>
                            <a:srgbClr val="002060"/>
                          </a:solidFill>
                        </a:rPr>
                        <a:t>         За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 marL="91437" marR="9143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solidFill>
                            <a:srgbClr val="002060"/>
                          </a:solidFill>
                        </a:rPr>
                        <a:t>Проблема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 marL="91437" marR="91437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solidFill>
                            <a:srgbClr val="002060"/>
                          </a:solidFill>
                        </a:rPr>
                        <a:t>Проти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 marL="91437" marR="91437" marT="45726" marB="45726"/>
                </a:tc>
              </a:tr>
              <a:tr h="4707279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uk-UA" sz="2400" b="1" dirty="0" smtClean="0">
                          <a:solidFill>
                            <a:srgbClr val="007434"/>
                          </a:solidFill>
                        </a:rPr>
                        <a:t>Кожна людина – особистість, і ніхто,навіть</a:t>
                      </a:r>
                      <a:r>
                        <a:rPr lang="uk-UA" sz="2400" b="1" baseline="0" dirty="0" smtClean="0">
                          <a:solidFill>
                            <a:srgbClr val="007434"/>
                          </a:solidFill>
                        </a:rPr>
                        <a:t> мати, не має права вирішувати такі важливі питання за неї.</a:t>
                      </a:r>
                      <a:endParaRPr lang="ru-RU" sz="2400" b="1" dirty="0">
                        <a:solidFill>
                          <a:srgbClr val="007434"/>
                        </a:solidFill>
                      </a:endParaRPr>
                    </a:p>
                  </a:txBody>
                  <a:tcPr marL="91437" marR="91437" marT="45726" marB="45726"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  </a:t>
                      </a:r>
                      <a:r>
                        <a:rPr lang="uk-UA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Чи маємо ми право засуджувати матір Наталки за те, що вона намагалася видати</a:t>
                      </a:r>
                      <a:r>
                        <a:rPr lang="uk-UA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заміж за нелюба </a:t>
                      </a:r>
                      <a:r>
                        <a:rPr lang="uk-UA" sz="20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возного</a:t>
                      </a:r>
                      <a:r>
                        <a:rPr lang="uk-UA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uk-UA" sz="20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Тетерваковсько</a:t>
                      </a:r>
                      <a:endParaRPr lang="uk-UA" sz="20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uk-UA" sz="20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го</a:t>
                      </a:r>
                      <a:r>
                        <a:rPr lang="uk-UA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?</a:t>
                      </a:r>
                      <a:endParaRPr lang="ru-RU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91437" marR="91437" marT="45726" marB="45726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uk-UA" sz="1800" b="0" dirty="0" smtClean="0">
                          <a:solidFill>
                            <a:srgbClr val="C00000"/>
                          </a:solidFill>
                        </a:rPr>
                        <a:t>Мати – найближча людина, і вона ніколи не буде бажати чогось поганого своїй дитині.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uk-UA" sz="1800" b="0" dirty="0" smtClean="0">
                          <a:solidFill>
                            <a:srgbClr val="C00000"/>
                          </a:solidFill>
                        </a:rPr>
                        <a:t>Діти завжди повинні прислухатися</a:t>
                      </a:r>
                      <a:r>
                        <a:rPr lang="uk-UA" sz="1800" b="0" baseline="0" dirty="0" smtClean="0">
                          <a:solidFill>
                            <a:srgbClr val="C00000"/>
                          </a:solidFill>
                        </a:rPr>
                        <a:t> до думки батьків.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uk-UA" sz="1800" b="0" baseline="0" dirty="0" err="1" smtClean="0">
                          <a:solidFill>
                            <a:srgbClr val="C00000"/>
                          </a:solidFill>
                        </a:rPr>
                        <a:t>Терпелиха</a:t>
                      </a:r>
                      <a:r>
                        <a:rPr lang="uk-UA" sz="1800" b="0" baseline="0" dirty="0" smtClean="0">
                          <a:solidFill>
                            <a:srgbClr val="C00000"/>
                          </a:solidFill>
                        </a:rPr>
                        <a:t> жила у нестатках і не хотіла такого злиденного життя своїй доньці.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endParaRPr lang="ru-RU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37" marR="91437" marT="45726" marB="45726"/>
                </a:tc>
              </a:tr>
            </a:tbl>
          </a:graphicData>
        </a:graphic>
      </p:graphicFrame>
      <p:cxnSp>
        <p:nvCxnSpPr>
          <p:cNvPr id="23570" name="Прямая со стрелкой 5"/>
          <p:cNvCxnSpPr>
            <a:cxnSpLocks noChangeShapeType="1"/>
          </p:cNvCxnSpPr>
          <p:nvPr/>
        </p:nvCxnSpPr>
        <p:spPr bwMode="auto">
          <a:xfrm>
            <a:off x="4284663" y="6356350"/>
            <a:ext cx="295116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235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5850" y="6267450"/>
            <a:ext cx="39973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люс 14"/>
          <p:cNvSpPr/>
          <p:nvPr/>
        </p:nvSpPr>
        <p:spPr bwMode="auto">
          <a:xfrm>
            <a:off x="3630613" y="6359525"/>
            <a:ext cx="436562" cy="420688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6" name="Минус 15"/>
          <p:cNvSpPr/>
          <p:nvPr/>
        </p:nvSpPr>
        <p:spPr bwMode="auto">
          <a:xfrm>
            <a:off x="5111750" y="6410325"/>
            <a:ext cx="341313" cy="363538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pic>
        <p:nvPicPr>
          <p:cNvPr id="2357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513" y="3378200"/>
            <a:ext cx="43338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5" name="TextBox 17"/>
          <p:cNvSpPr txBox="1">
            <a:spLocks noChangeArrowheads="1"/>
          </p:cNvSpPr>
          <p:nvPr/>
        </p:nvSpPr>
        <p:spPr bwMode="auto">
          <a:xfrm>
            <a:off x="3348038" y="6073775"/>
            <a:ext cx="1298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20%</a:t>
            </a:r>
            <a:endParaRPr lang="ru-RU"/>
          </a:p>
        </p:txBody>
      </p:sp>
      <p:sp>
        <p:nvSpPr>
          <p:cNvPr id="23576" name="TextBox 19"/>
          <p:cNvSpPr txBox="1">
            <a:spLocks noChangeArrowheads="1"/>
          </p:cNvSpPr>
          <p:nvPr/>
        </p:nvSpPr>
        <p:spPr bwMode="auto">
          <a:xfrm>
            <a:off x="5210175" y="6070600"/>
            <a:ext cx="646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/>
              <a:t>80%</a:t>
            </a:r>
            <a:endParaRPr lang="ru-RU"/>
          </a:p>
        </p:txBody>
      </p:sp>
      <p:sp>
        <p:nvSpPr>
          <p:cNvPr id="21" name="Круговая стрелка 20"/>
          <p:cNvSpPr/>
          <p:nvPr/>
        </p:nvSpPr>
        <p:spPr bwMode="auto">
          <a:xfrm>
            <a:off x="4622800" y="5870575"/>
            <a:ext cx="1820863" cy="977900"/>
          </a:xfrm>
          <a:prstGeom prst="circularArrow">
            <a:avLst>
              <a:gd name="adj1" fmla="val 12500"/>
              <a:gd name="adj2" fmla="val 1075882"/>
              <a:gd name="adj3" fmla="val 20457681"/>
              <a:gd name="adj4" fmla="val 10800000"/>
              <a:gd name="adj5" fmla="val 125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3578" name="Выгнутая вверх стрелка 21"/>
          <p:cNvSpPr>
            <a:spLocks noChangeArrowheads="1"/>
          </p:cNvSpPr>
          <p:nvPr/>
        </p:nvSpPr>
        <p:spPr bwMode="auto">
          <a:xfrm flipH="1">
            <a:off x="3421063" y="5991225"/>
            <a:ext cx="1293812" cy="365125"/>
          </a:xfrm>
          <a:prstGeom prst="curvedDownArrow">
            <a:avLst>
              <a:gd name="adj1" fmla="val 24985"/>
              <a:gd name="adj2" fmla="val 49953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9000"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3" y="404813"/>
            <a:ext cx="6335712" cy="8636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</a:rPr>
              <a:t>Читання   з   системою   позначок «ПОМІЧ»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>
          <a:xfrm>
            <a:off x="500034" y="1214422"/>
            <a:ext cx="8001056" cy="1279541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Прочитавши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речення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треба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поряд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поставити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відповідну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позначку</a:t>
            </a: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2071670" y="2714620"/>
            <a:ext cx="5500726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+ — </a:t>
            </a:r>
            <a:r>
              <a:rPr lang="ru-RU" sz="2400" b="1" dirty="0" err="1">
                <a:solidFill>
                  <a:srgbClr val="0070C0"/>
                </a:solidFill>
              </a:rPr>
              <a:t>відома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інформація</a:t>
            </a:r>
            <a:r>
              <a:rPr lang="ru-RU" sz="2400" b="1" dirty="0">
                <a:solidFill>
                  <a:srgbClr val="0070C0"/>
                </a:solidFill>
              </a:rPr>
              <a:t>;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! — нова </a:t>
            </a:r>
            <a:r>
              <a:rPr lang="ru-RU" sz="2400" b="1" dirty="0" err="1">
                <a:solidFill>
                  <a:srgbClr val="0070C0"/>
                </a:solidFill>
              </a:rPr>
              <a:t>інформація</a:t>
            </a:r>
            <a:r>
              <a:rPr lang="ru-RU" sz="2400" b="1" dirty="0">
                <a:solidFill>
                  <a:srgbClr val="0070C0"/>
                </a:solidFill>
              </a:rPr>
              <a:t>;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? — </a:t>
            </a:r>
            <a:r>
              <a:rPr lang="ru-RU" sz="2400" b="1" dirty="0" err="1">
                <a:solidFill>
                  <a:srgbClr val="0070C0"/>
                </a:solidFill>
              </a:rPr>
              <a:t>здивувала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зацікавила</a:t>
            </a:r>
            <a:r>
              <a:rPr lang="ru-RU" sz="2400" b="1" dirty="0">
                <a:solidFill>
                  <a:srgbClr val="0070C0"/>
                </a:solidFill>
              </a:rPr>
              <a:t>;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— — </a:t>
            </a:r>
            <a:r>
              <a:rPr lang="ru-RU" sz="2400" b="1" dirty="0" err="1">
                <a:solidFill>
                  <a:srgbClr val="0070C0"/>
                </a:solidFill>
              </a:rPr>
              <a:t>заперечує</a:t>
            </a:r>
            <a:r>
              <a:rPr lang="ru-RU" sz="2400" b="1" dirty="0">
                <a:solidFill>
                  <a:srgbClr val="0070C0"/>
                </a:solidFill>
              </a:rPr>
              <a:t> тому, </a:t>
            </a:r>
            <a:r>
              <a:rPr lang="ru-RU" sz="2400" b="1" dirty="0" err="1">
                <a:solidFill>
                  <a:srgbClr val="0070C0"/>
                </a:solidFill>
              </a:rPr>
              <a:t>що</a:t>
            </a:r>
            <a:r>
              <a:rPr lang="ru-RU" sz="2400" b="1" dirty="0">
                <a:solidFill>
                  <a:srgbClr val="0070C0"/>
                </a:solidFill>
              </a:rPr>
              <a:t> знаю.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835150" y="4292600"/>
            <a:ext cx="58324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/>
              <a:t>Система позначок дає можливість учням активізувати розумові операції, співставити своє розуміння прочитаного порівняно з тим, що вже знає. Так виникає зв'язок між відомим та невідомим, створюються умови для формування інформаційних компетентностей учнів.</a:t>
            </a:r>
          </a:p>
        </p:txBody>
      </p:sp>
      <p:pic>
        <p:nvPicPr>
          <p:cNvPr id="7" name="Muzyka dlya prezentacii angl (mp3top100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9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785818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  <a:cs typeface="Browallia New" pitchFamily="34" charset="-34"/>
              </a:rPr>
              <a:t>Педагогічне кредо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cs typeface="Browallia New" pitchFamily="34" charset="-34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4213" y="1285860"/>
            <a:ext cx="7088187" cy="4446603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cs typeface="Aparajita" pitchFamily="34" charset="0"/>
              </a:rPr>
              <a:t>   </a:t>
            </a: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parajita" pitchFamily="34" charset="0"/>
              </a:rPr>
              <a:t>Учитись – важко, а </a:t>
            </a:r>
            <a:r>
              <a:rPr lang="uk-UA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parajita" pitchFamily="34" charset="0"/>
              </a:rPr>
              <a:t>учить–</a:t>
            </a: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parajita" pitchFamily="34" charset="0"/>
              </a:rPr>
              <a:t> ще важче,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parajita" pitchFamily="34" charset="0"/>
              </a:rPr>
              <a:t>        Але не мусиш зупинятись ти.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parajita" pitchFamily="34" charset="0"/>
              </a:rPr>
              <a:t> Як  людям віддаси усе найкраще,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parajita" pitchFamily="34" charset="0"/>
              </a:rPr>
              <a:t>            То й сам досягнеш нової висоти</a:t>
            </a:r>
            <a:r>
              <a:rPr lang="uk-UA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Життєве кредо</a:t>
            </a:r>
          </a:p>
          <a:p>
            <a:pPr eaLnBrk="1" hangingPunct="1">
              <a:defRPr/>
            </a:pP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Будь добрим до ближнього</a:t>
            </a:r>
          </a:p>
          <a:p>
            <a:pPr eaLnBrk="1" hangingPunct="1">
              <a:defRPr/>
            </a:pP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і добро повернеться до тебе</a:t>
            </a:r>
          </a:p>
          <a:p>
            <a:pPr eaLnBrk="1" hangingPunct="1">
              <a:buFont typeface="Arial" charset="0"/>
              <a:buNone/>
              <a:defRPr/>
            </a:pPr>
            <a:endParaRPr lang="uk-UA" sz="2800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ru-RU" sz="2800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420938"/>
            <a:ext cx="7772400" cy="3722706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uk-UA" sz="1600" dirty="0" smtClean="0"/>
              <a:t>                                                                 </a:t>
            </a:r>
            <a:r>
              <a:rPr lang="uk-UA" sz="1800" dirty="0" smtClean="0"/>
              <a:t>хитрий-прехитрий</a:t>
            </a:r>
            <a:r>
              <a:rPr lang="uk-UA" sz="1600" dirty="0" smtClean="0"/>
              <a:t/>
            </a:r>
            <a:br>
              <a:rPr lang="uk-UA" sz="1600" dirty="0" smtClean="0"/>
            </a:br>
            <a:r>
              <a:rPr lang="uk-UA" sz="1800" dirty="0" smtClean="0"/>
              <a:t>                                                        </a:t>
            </a:r>
            <a:r>
              <a:rPr lang="uk-UA" sz="1800" dirty="0" err="1" smtClean="0"/>
              <a:t>“обминав</a:t>
            </a:r>
            <a:r>
              <a:rPr lang="uk-UA" sz="1800" dirty="0" smtClean="0"/>
              <a:t> усякі небезпеки ще й інших        </a:t>
            </a:r>
            <a:br>
              <a:rPr lang="uk-UA" sz="1800" dirty="0" smtClean="0"/>
            </a:br>
            <a:r>
              <a:rPr lang="uk-UA" sz="1800" dirty="0" smtClean="0"/>
              <a:t>                                                         своїх товаришів </a:t>
            </a:r>
            <a:r>
              <a:rPr lang="uk-UA" sz="1800" dirty="0" err="1" smtClean="0"/>
              <a:t>остерігав”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2400" dirty="0" smtClean="0"/>
              <a:t>      ЛИС МИКИТА            </a:t>
            </a:r>
            <a:r>
              <a:rPr lang="uk-UA" sz="1800" dirty="0" smtClean="0"/>
              <a:t>сміливий, вигадливий, спритни</a:t>
            </a:r>
            <a:r>
              <a:rPr lang="uk-UA" sz="1400" dirty="0" smtClean="0"/>
              <a:t>й</a:t>
            </a:r>
            <a:br>
              <a:rPr lang="uk-UA" sz="1400" dirty="0" smtClean="0"/>
            </a:br>
            <a:r>
              <a:rPr lang="uk-UA" sz="1800" dirty="0" smtClean="0"/>
              <a:t>                                                        Суєвірність, святий</a:t>
            </a:r>
            <a:r>
              <a:rPr lang="uk-UA" sz="1400" dirty="0" smtClean="0"/>
              <a:t/>
            </a:r>
            <a:br>
              <a:rPr lang="uk-UA" sz="1400" dirty="0" smtClean="0"/>
            </a:br>
            <a:r>
              <a:rPr lang="uk-UA" sz="1800" dirty="0" smtClean="0"/>
              <a:t>                                                       </a:t>
            </a:r>
            <a:r>
              <a:rPr lang="uk-UA" sz="1800" dirty="0" err="1" smtClean="0"/>
              <a:t>“справедливий</a:t>
            </a:r>
            <a:r>
              <a:rPr lang="uk-UA" sz="1800" dirty="0" smtClean="0"/>
              <a:t> цар, його добродійність</a:t>
            </a:r>
            <a:r>
              <a:rPr lang="uk-UA" sz="1400" dirty="0" smtClean="0"/>
              <a:t/>
            </a:r>
            <a:br>
              <a:rPr lang="uk-UA" sz="1400" dirty="0" smtClean="0"/>
            </a:br>
            <a:r>
              <a:rPr lang="uk-UA" sz="1400" dirty="0" smtClean="0"/>
              <a:t>                                            </a:t>
            </a:r>
            <a:r>
              <a:rPr lang="uk-UA" sz="1600" dirty="0" smtClean="0"/>
              <a:t/>
            </a:r>
            <a:br>
              <a:rPr lang="uk-UA" sz="1600" dirty="0" smtClean="0"/>
            </a:br>
            <a:r>
              <a:rPr lang="uk-UA" sz="1600" dirty="0" smtClean="0"/>
              <a:t/>
            </a:r>
            <a:br>
              <a:rPr lang="uk-UA" sz="1600" dirty="0" smtClean="0"/>
            </a:br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6375" y="549274"/>
            <a:ext cx="6264275" cy="1379527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endParaRPr lang="uk-UA" sz="28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uk-UA" sz="28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uk-UA" sz="28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uk-UA" sz="2800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Асоціативне гроно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Характеристика образу Лиса Микити</a:t>
            </a:r>
            <a:b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( І.Франко </a:t>
            </a:r>
            <a:r>
              <a:rPr lang="uk-UA" sz="28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“Фарбований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uk-UA" sz="28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Лис”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)</a:t>
            </a:r>
            <a:endParaRPr lang="ru-RU" sz="2800" dirty="0">
              <a:latin typeface="+mj-lt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3071802" y="3214686"/>
            <a:ext cx="64294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071802" y="2786058"/>
            <a:ext cx="50006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071802" y="3929066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071802" y="4071942"/>
            <a:ext cx="64294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3143240" y="4357694"/>
            <a:ext cx="42862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1000"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3"/>
          <p:cNvSpPr>
            <a:spLocks noChangeArrowheads="1"/>
          </p:cNvSpPr>
          <p:nvPr/>
        </p:nvSpPr>
        <p:spPr bwMode="auto">
          <a:xfrm>
            <a:off x="250825" y="836613"/>
            <a:ext cx="8713788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1600" b="1" i="1" dirty="0" err="1" smtClean="0"/>
              <a:t>Знайомство</a:t>
            </a:r>
            <a:r>
              <a:rPr lang="ru-RU" sz="1600" b="1" i="1" dirty="0" smtClean="0"/>
              <a:t> </a:t>
            </a:r>
            <a:r>
              <a:rPr lang="ru-RU" sz="1600" b="1" i="1" dirty="0" err="1"/>
              <a:t>з</a:t>
            </a:r>
            <a:r>
              <a:rPr lang="ru-RU" sz="1600" b="1" i="1" dirty="0"/>
              <a:t> </a:t>
            </a:r>
            <a:r>
              <a:rPr lang="ru-RU" sz="1600" b="1" i="1" dirty="0" err="1"/>
              <a:t>морфологією</a:t>
            </a:r>
            <a:r>
              <a:rPr lang="ru-RU" sz="1600" b="1" i="1" dirty="0"/>
              <a:t> </a:t>
            </a:r>
            <a:r>
              <a:rPr lang="ru-RU" sz="1600" b="1" i="1" dirty="0" err="1"/>
              <a:t>й</a:t>
            </a:r>
            <a:r>
              <a:rPr lang="ru-RU" sz="1600" b="1" i="1" dirty="0"/>
              <a:t> </a:t>
            </a:r>
            <a:r>
              <a:rPr lang="ru-RU" sz="1600" b="1" i="1" dirty="0" err="1"/>
              <a:t>частинами</a:t>
            </a:r>
            <a:r>
              <a:rPr lang="ru-RU" sz="1600" b="1" i="1" dirty="0"/>
              <a:t> </a:t>
            </a:r>
            <a:r>
              <a:rPr lang="ru-RU" sz="1600" b="1" i="1" dirty="0" err="1"/>
              <a:t>мови</a:t>
            </a:r>
            <a:r>
              <a:rPr lang="ru-RU" sz="1600" b="1" i="1" dirty="0"/>
              <a:t> починаю </a:t>
            </a:r>
            <a:r>
              <a:rPr lang="ru-RU" sz="1600" b="1" i="1" dirty="0" err="1"/>
              <a:t>з</a:t>
            </a:r>
            <a:r>
              <a:rPr lang="ru-RU" sz="1600" b="1" i="1" dirty="0"/>
              <a:t> того, </a:t>
            </a:r>
          </a:p>
          <a:p>
            <a:pPr algn="ctr"/>
            <a:r>
              <a:rPr lang="ru-RU" sz="1600" b="1" i="1" dirty="0" err="1"/>
              <a:t>що</a:t>
            </a:r>
            <a:r>
              <a:rPr lang="ru-RU" sz="1600" b="1" i="1" dirty="0"/>
              <a:t> в </a:t>
            </a:r>
            <a:r>
              <a:rPr lang="ru-RU" sz="1600" b="1" i="1" dirty="0" err="1"/>
              <a:t>українській</a:t>
            </a:r>
            <a:r>
              <a:rPr lang="ru-RU" sz="1600" b="1" i="1" dirty="0"/>
              <a:t> </a:t>
            </a:r>
            <a:r>
              <a:rPr lang="ru-RU" sz="1600" b="1" i="1" dirty="0" err="1"/>
              <a:t>мові</a:t>
            </a:r>
            <a:r>
              <a:rPr lang="ru-RU" sz="1600" b="1" i="1" dirty="0"/>
              <a:t> </a:t>
            </a:r>
            <a:r>
              <a:rPr lang="ru-RU" sz="1600" b="1" i="1" dirty="0" err="1"/>
              <a:t>стільки</a:t>
            </a:r>
            <a:r>
              <a:rPr lang="ru-RU" sz="1600" b="1" i="1" dirty="0"/>
              <a:t> </a:t>
            </a:r>
            <a:r>
              <a:rPr lang="ru-RU" sz="1600" b="1" i="1" dirty="0" err="1"/>
              <a:t>частин</a:t>
            </a:r>
            <a:r>
              <a:rPr lang="ru-RU" sz="1600" b="1" i="1" dirty="0"/>
              <a:t> </a:t>
            </a:r>
            <a:r>
              <a:rPr lang="ru-RU" sz="1600" b="1" i="1" dirty="0" err="1"/>
              <a:t>мови</a:t>
            </a:r>
            <a:r>
              <a:rPr lang="ru-RU" sz="1600" b="1" i="1" dirty="0"/>
              <a:t>, </a:t>
            </a:r>
            <a:r>
              <a:rPr lang="ru-RU" sz="1600" b="1" i="1" dirty="0" err="1"/>
              <a:t>скільки</a:t>
            </a:r>
            <a:r>
              <a:rPr lang="ru-RU" sz="1600" b="1" i="1" dirty="0"/>
              <a:t> </a:t>
            </a:r>
            <a:r>
              <a:rPr lang="ru-RU" sz="1600" b="1" i="1" dirty="0" err="1"/>
              <a:t>пальців</a:t>
            </a:r>
            <a:r>
              <a:rPr lang="ru-RU" sz="1600" b="1" i="1" dirty="0"/>
              <a:t> на руках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r>
              <a:rPr lang="ru-RU" sz="1600" dirty="0"/>
              <a:t>                    </a:t>
            </a:r>
            <a:r>
              <a:rPr lang="ru-RU" sz="1600" dirty="0" err="1" smtClean="0"/>
              <a:t>Загинаючи</a:t>
            </a:r>
            <a:r>
              <a:rPr lang="ru-RU" sz="1600" dirty="0" smtClean="0"/>
              <a:t> </a:t>
            </a:r>
            <a:r>
              <a:rPr lang="ru-RU" sz="1600" dirty="0" err="1"/>
              <a:t>шість</a:t>
            </a:r>
            <a:r>
              <a:rPr lang="ru-RU" sz="1600" dirty="0"/>
              <a:t> </a:t>
            </a:r>
            <a:r>
              <a:rPr lang="ru-RU" sz="1600" dirty="0" err="1"/>
              <a:t>пальців</a:t>
            </a:r>
            <a:r>
              <a:rPr lang="ru-RU" sz="1600" dirty="0"/>
              <a:t>, </a:t>
            </a:r>
            <a:r>
              <a:rPr lang="ru-RU" sz="1600" dirty="0" err="1"/>
              <a:t>зазначаю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самостійні</a:t>
            </a:r>
            <a:r>
              <a:rPr lang="ru-RU" sz="1600" dirty="0"/>
              <a:t> </a:t>
            </a:r>
            <a:r>
              <a:rPr lang="ru-RU" sz="1600" dirty="0" err="1" smtClean="0"/>
              <a:t>частини</a:t>
            </a:r>
            <a:r>
              <a:rPr lang="ru-RU" sz="1600" dirty="0" smtClean="0"/>
              <a:t> </a:t>
            </a:r>
            <a:r>
              <a:rPr lang="ru-RU" sz="1600" dirty="0" err="1"/>
              <a:t>мови</a:t>
            </a:r>
            <a:r>
              <a:rPr lang="ru-RU" sz="1600" dirty="0"/>
              <a:t>;</a:t>
            </a:r>
          </a:p>
          <a:p>
            <a:r>
              <a:rPr lang="ru-RU" sz="1600" dirty="0"/>
              <a:t>                 три </a:t>
            </a:r>
            <a:r>
              <a:rPr lang="ru-RU" sz="1600" dirty="0" err="1"/>
              <a:t>пальці</a:t>
            </a:r>
            <a:r>
              <a:rPr lang="ru-RU" sz="1600" dirty="0"/>
              <a:t> – </a:t>
            </a:r>
            <a:r>
              <a:rPr lang="ru-RU" sz="1600" dirty="0" err="1"/>
              <a:t>службові</a:t>
            </a:r>
            <a:r>
              <a:rPr lang="ru-RU" sz="1600" dirty="0"/>
              <a:t>, а </a:t>
            </a:r>
            <a:r>
              <a:rPr lang="ru-RU" sz="1600" dirty="0" err="1"/>
              <a:t>вигук</a:t>
            </a:r>
            <a:r>
              <a:rPr lang="ru-RU" sz="1600" dirty="0"/>
              <a:t> </a:t>
            </a:r>
            <a:r>
              <a:rPr lang="ru-RU" sz="1600" dirty="0" err="1"/>
              <a:t>стоїть</a:t>
            </a:r>
            <a:r>
              <a:rPr lang="ru-RU" sz="1600" dirty="0"/>
              <a:t> </a:t>
            </a:r>
            <a:r>
              <a:rPr lang="ru-RU" sz="1600" dirty="0" err="1"/>
              <a:t>осібно</a:t>
            </a:r>
            <a:r>
              <a:rPr lang="ru-RU" sz="1600" dirty="0"/>
              <a:t> – не </a:t>
            </a:r>
            <a:r>
              <a:rPr lang="ru-RU" sz="1600" dirty="0" err="1"/>
              <a:t>належить</a:t>
            </a:r>
            <a:r>
              <a:rPr lang="ru-RU" sz="1600" dirty="0"/>
              <a:t> </a:t>
            </a:r>
            <a:r>
              <a:rPr lang="ru-RU" sz="1600" dirty="0" err="1"/>
              <a:t>ні</a:t>
            </a:r>
            <a:r>
              <a:rPr lang="ru-RU" sz="1600" dirty="0"/>
              <a:t> до </a:t>
            </a:r>
          </a:p>
          <a:p>
            <a:r>
              <a:rPr lang="ru-RU" sz="1600" dirty="0"/>
              <a:t>                 </a:t>
            </a:r>
            <a:r>
              <a:rPr lang="ru-RU" sz="1600" dirty="0" err="1"/>
              <a:t>самостійних</a:t>
            </a:r>
            <a:r>
              <a:rPr lang="ru-RU" sz="1600" dirty="0"/>
              <a:t>, </a:t>
            </a:r>
            <a:r>
              <a:rPr lang="ru-RU" sz="1600" dirty="0" err="1"/>
              <a:t>ні</a:t>
            </a:r>
            <a:r>
              <a:rPr lang="ru-RU" sz="1600" dirty="0"/>
              <a:t> до </a:t>
            </a:r>
            <a:r>
              <a:rPr lang="ru-RU" sz="1600" dirty="0" err="1"/>
              <a:t>службових</a:t>
            </a:r>
            <a:r>
              <a:rPr lang="ru-RU" sz="1600" dirty="0"/>
              <a:t> </a:t>
            </a:r>
            <a:r>
              <a:rPr lang="ru-RU" sz="1600" dirty="0" err="1"/>
              <a:t>частин</a:t>
            </a:r>
            <a:r>
              <a:rPr lang="ru-RU" sz="1600" dirty="0"/>
              <a:t> </a:t>
            </a:r>
            <a:r>
              <a:rPr lang="ru-RU" sz="1600" dirty="0" err="1"/>
              <a:t>мови</a:t>
            </a:r>
            <a:r>
              <a:rPr lang="ru-RU" sz="1600" dirty="0"/>
              <a:t>.</a:t>
            </a:r>
          </a:p>
          <a:p>
            <a:pPr algn="just"/>
            <a:r>
              <a:rPr lang="ru-RU" sz="1600" dirty="0"/>
              <a:t>                                За фалангами великого </a:t>
            </a:r>
            <a:r>
              <a:rPr lang="ru-RU" sz="1600" dirty="0" err="1"/>
              <a:t>пальця</a:t>
            </a:r>
            <a:r>
              <a:rPr lang="ru-RU" sz="1600" dirty="0"/>
              <a:t> </a:t>
            </a:r>
            <a:r>
              <a:rPr lang="ru-RU" sz="1600" dirty="0" err="1"/>
              <a:t>діти</a:t>
            </a:r>
            <a:r>
              <a:rPr lang="ru-RU" sz="1600" dirty="0"/>
              <a:t> </a:t>
            </a:r>
            <a:r>
              <a:rPr lang="ru-RU" sz="1600" dirty="0" err="1"/>
              <a:t>запам’ятовують</a:t>
            </a:r>
            <a:r>
              <a:rPr lang="ru-RU" sz="1600" dirty="0"/>
              <a:t> </a:t>
            </a:r>
          </a:p>
          <a:p>
            <a:pPr algn="just"/>
            <a:r>
              <a:rPr lang="ru-RU" sz="1600" dirty="0"/>
              <a:t>                                про 2  </a:t>
            </a:r>
            <a:r>
              <a:rPr lang="ru-RU" sz="1600" dirty="0" err="1"/>
              <a:t>особливі</a:t>
            </a:r>
            <a:r>
              <a:rPr lang="ru-RU" sz="1600" dirty="0"/>
              <a:t> </a:t>
            </a:r>
            <a:r>
              <a:rPr lang="ru-RU" sz="1600" dirty="0" err="1"/>
              <a:t>форми</a:t>
            </a:r>
            <a:r>
              <a:rPr lang="ru-RU" sz="1600" dirty="0"/>
              <a:t> </a:t>
            </a:r>
            <a:r>
              <a:rPr lang="ru-RU" sz="1600" dirty="0" err="1"/>
              <a:t>дієслова</a:t>
            </a:r>
            <a:r>
              <a:rPr lang="ru-RU" sz="1600" dirty="0"/>
              <a:t> – </a:t>
            </a:r>
            <a:r>
              <a:rPr lang="ru-RU" sz="1600" dirty="0" err="1"/>
              <a:t>дієприкметник</a:t>
            </a:r>
            <a:r>
              <a:rPr lang="ru-RU" sz="1600" dirty="0"/>
              <a:t> та </a:t>
            </a:r>
          </a:p>
          <a:p>
            <a:pPr algn="just"/>
            <a:r>
              <a:rPr lang="ru-RU" sz="1600" dirty="0"/>
              <a:t>                                </a:t>
            </a:r>
            <a:r>
              <a:rPr lang="ru-RU" sz="1600" dirty="0" err="1"/>
              <a:t>дієприслівник</a:t>
            </a:r>
            <a:r>
              <a:rPr lang="ru-RU" sz="1600" dirty="0"/>
              <a:t>.</a:t>
            </a:r>
          </a:p>
          <a:p>
            <a:r>
              <a:rPr lang="ru-RU" sz="1600" dirty="0"/>
              <a:t> 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25" y="2217738"/>
            <a:ext cx="242887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8" y="2316163"/>
            <a:ext cx="9429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425" y="1682750"/>
            <a:ext cx="13049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500" y="1671638"/>
            <a:ext cx="11334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1963" y="2138363"/>
            <a:ext cx="12763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5138" y="2676525"/>
            <a:ext cx="990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8925" y="2217738"/>
            <a:ext cx="24288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1625" y="2503488"/>
            <a:ext cx="12573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538" y="1824038"/>
            <a:ext cx="13811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1863" y="1652588"/>
            <a:ext cx="1143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18350" y="2081213"/>
            <a:ext cx="8477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13600" y="2679700"/>
            <a:ext cx="7524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663" name="Прямая со стрелкой 5"/>
          <p:cNvCxnSpPr>
            <a:cxnSpLocks noChangeShapeType="1"/>
          </p:cNvCxnSpPr>
          <p:nvPr/>
        </p:nvCxnSpPr>
        <p:spPr bwMode="auto">
          <a:xfrm flipH="1" flipV="1">
            <a:off x="1257300" y="2640013"/>
            <a:ext cx="219075" cy="2206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64" name="Прямая со стрелкой 7"/>
          <p:cNvCxnSpPr>
            <a:cxnSpLocks noChangeShapeType="1"/>
          </p:cNvCxnSpPr>
          <p:nvPr/>
        </p:nvCxnSpPr>
        <p:spPr bwMode="auto">
          <a:xfrm flipH="1" flipV="1">
            <a:off x="1692275" y="2044700"/>
            <a:ext cx="71438" cy="3794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65" name="Прямая со стрелкой 9"/>
          <p:cNvCxnSpPr>
            <a:cxnSpLocks noChangeShapeType="1"/>
          </p:cNvCxnSpPr>
          <p:nvPr/>
        </p:nvCxnSpPr>
        <p:spPr bwMode="auto">
          <a:xfrm>
            <a:off x="2268538" y="2233613"/>
            <a:ext cx="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66" name="Прямая со стрелкой 11"/>
          <p:cNvCxnSpPr>
            <a:cxnSpLocks noChangeShapeType="1"/>
          </p:cNvCxnSpPr>
          <p:nvPr/>
        </p:nvCxnSpPr>
        <p:spPr bwMode="auto">
          <a:xfrm flipV="1">
            <a:off x="2390775" y="1987550"/>
            <a:ext cx="0" cy="2651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67" name="Прямая со стрелкой 13"/>
          <p:cNvCxnSpPr>
            <a:cxnSpLocks noChangeShapeType="1"/>
          </p:cNvCxnSpPr>
          <p:nvPr/>
        </p:nvCxnSpPr>
        <p:spPr bwMode="auto">
          <a:xfrm flipV="1">
            <a:off x="2771775" y="2309813"/>
            <a:ext cx="230188" cy="1143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68" name="Прямая со стрелкой 15"/>
          <p:cNvCxnSpPr>
            <a:cxnSpLocks noChangeShapeType="1"/>
          </p:cNvCxnSpPr>
          <p:nvPr/>
        </p:nvCxnSpPr>
        <p:spPr bwMode="auto">
          <a:xfrm flipV="1">
            <a:off x="3379788" y="3028950"/>
            <a:ext cx="79375" cy="2492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69" name="Прямая со стрелкой 17"/>
          <p:cNvCxnSpPr>
            <a:cxnSpLocks noChangeShapeType="1"/>
          </p:cNvCxnSpPr>
          <p:nvPr/>
        </p:nvCxnSpPr>
        <p:spPr bwMode="auto">
          <a:xfrm flipH="1" flipV="1">
            <a:off x="5368925" y="2749550"/>
            <a:ext cx="211138" cy="1111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70" name="Прямая со стрелкой 19"/>
          <p:cNvCxnSpPr>
            <a:cxnSpLocks noChangeShapeType="1"/>
          </p:cNvCxnSpPr>
          <p:nvPr/>
        </p:nvCxnSpPr>
        <p:spPr bwMode="auto">
          <a:xfrm flipH="1" flipV="1">
            <a:off x="5651500" y="2205038"/>
            <a:ext cx="157163" cy="273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71" name="Прямая со стрелкой 21"/>
          <p:cNvCxnSpPr>
            <a:cxnSpLocks noChangeShapeType="1"/>
          </p:cNvCxnSpPr>
          <p:nvPr/>
        </p:nvCxnSpPr>
        <p:spPr bwMode="auto">
          <a:xfrm flipV="1">
            <a:off x="6443663" y="2044700"/>
            <a:ext cx="0" cy="207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72" name="Прямая со стрелкой 24"/>
          <p:cNvCxnSpPr>
            <a:cxnSpLocks noChangeShapeType="1"/>
          </p:cNvCxnSpPr>
          <p:nvPr/>
        </p:nvCxnSpPr>
        <p:spPr bwMode="auto">
          <a:xfrm flipV="1">
            <a:off x="6875463" y="2252663"/>
            <a:ext cx="144462" cy="1143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7673" name="Прямая со стрелкой 26"/>
          <p:cNvCxnSpPr>
            <a:cxnSpLocks noChangeShapeType="1"/>
          </p:cNvCxnSpPr>
          <p:nvPr/>
        </p:nvCxnSpPr>
        <p:spPr bwMode="auto">
          <a:xfrm flipV="1">
            <a:off x="7451725" y="3041650"/>
            <a:ext cx="0" cy="1238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7674" name="TextBox 27"/>
          <p:cNvSpPr txBox="1">
            <a:spLocks noChangeArrowheads="1"/>
          </p:cNvSpPr>
          <p:nvPr/>
        </p:nvSpPr>
        <p:spPr bwMode="auto">
          <a:xfrm>
            <a:off x="1331913" y="0"/>
            <a:ext cx="67691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Елементи ейдетики під час вивчення частин мови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20000"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uk-UA" sz="5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Рефлексія:</a:t>
            </a:r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1785918" y="3500438"/>
            <a:ext cx="7358082" cy="3097212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«Знаю. Хочу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дізнатися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Дізнався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hangingPunct="1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Проект;</a:t>
            </a:r>
          </a:p>
          <a:p>
            <a:pPr eaLnBrk="1" hangingPunct="1"/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Есе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Незакінчене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речення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hangingPunct="1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Сенкан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hangingPunct="1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Взаємне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опитування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1403350" y="1196975"/>
            <a:ext cx="64817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 err="1">
                <a:solidFill>
                  <a:srgbClr val="0070C0"/>
                </a:solidFill>
              </a:rPr>
              <a:t>Визначення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змісту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ідей</a:t>
            </a:r>
            <a:r>
              <a:rPr lang="ru-RU" sz="2800" dirty="0">
                <a:solidFill>
                  <a:srgbClr val="0070C0"/>
                </a:solidFill>
              </a:rPr>
              <a:t>, </a:t>
            </a:r>
            <a:r>
              <a:rPr lang="ru-RU" sz="2800" dirty="0" err="1">
                <a:solidFill>
                  <a:srgbClr val="0070C0"/>
                </a:solidFill>
              </a:rPr>
              <a:t>поширення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знань</a:t>
            </a:r>
            <a:r>
              <a:rPr lang="ru-RU" sz="2800" dirty="0">
                <a:solidFill>
                  <a:srgbClr val="0070C0"/>
                </a:solidFill>
              </a:rPr>
              <a:t> у новому </a:t>
            </a:r>
            <a:r>
              <a:rPr lang="ru-RU" sz="2800" dirty="0" err="1">
                <a:solidFill>
                  <a:srgbClr val="0070C0"/>
                </a:solidFill>
              </a:rPr>
              <a:t>контексті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1476374" y="2060575"/>
            <a:ext cx="6881839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МЕТА: </a:t>
            </a:r>
            <a:r>
              <a:rPr lang="ru-RU" sz="2400" dirty="0" err="1">
                <a:solidFill>
                  <a:srgbClr val="FF0000"/>
                </a:solidFill>
              </a:rPr>
              <a:t>спонукати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учнів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відтворити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вивчене</a:t>
            </a:r>
            <a:r>
              <a:rPr lang="ru-RU" sz="2400" dirty="0">
                <a:solidFill>
                  <a:srgbClr val="FF0000"/>
                </a:solidFill>
              </a:rPr>
              <a:t>, </a:t>
            </a:r>
            <a:r>
              <a:rPr lang="ru-RU" sz="2400" dirty="0" err="1">
                <a:solidFill>
                  <a:srgbClr val="FF0000"/>
                </a:solidFill>
              </a:rPr>
              <a:t>визначити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власне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ставлення</a:t>
            </a:r>
            <a:r>
              <a:rPr lang="ru-RU" sz="2400" dirty="0">
                <a:solidFill>
                  <a:srgbClr val="FF0000"/>
                </a:solidFill>
              </a:rPr>
              <a:t>, </a:t>
            </a:r>
            <a:r>
              <a:rPr lang="ru-RU" sz="2400" dirty="0" err="1">
                <a:solidFill>
                  <a:srgbClr val="FF0000"/>
                </a:solidFill>
              </a:rPr>
              <a:t>знайти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вирішення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проблеми</a:t>
            </a:r>
            <a:endParaRPr lang="ru-RU" sz="2400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15000">
    <p:checke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uk-UA" sz="4800" b="1" dirty="0" err="1" smtClean="0">
                <a:solidFill>
                  <a:schemeClr val="accent3">
                    <a:lumMod val="50000"/>
                  </a:schemeClr>
                </a:solidFill>
              </a:rPr>
              <a:t>Сенкан</a:t>
            </a:r>
            <a:endParaRPr lang="ru-RU" sz="48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1692275" y="1000109"/>
            <a:ext cx="2374900" cy="214314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іменник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два прикметника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три дієслова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речення з 4 слів</a:t>
            </a:r>
          </a:p>
          <a:p>
            <a:pPr marL="0" indent="0" algn="ctr" eaLnBrk="1" hangingPunct="1"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синонім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1476375" y="3786190"/>
            <a:ext cx="2819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70C0"/>
                </a:solidFill>
              </a:rPr>
              <a:t>Літопис</a:t>
            </a:r>
          </a:p>
          <a:p>
            <a:r>
              <a:rPr lang="uk-UA" sz="2000" b="1" dirty="0">
                <a:solidFill>
                  <a:srgbClr val="0070C0"/>
                </a:solidFill>
              </a:rPr>
              <a:t>Давній, захоплюючий.</a:t>
            </a:r>
          </a:p>
          <a:p>
            <a:r>
              <a:rPr lang="uk-UA" sz="2000" b="1" dirty="0">
                <a:solidFill>
                  <a:srgbClr val="0070C0"/>
                </a:solidFill>
              </a:rPr>
              <a:t>Знайомить, розповідає, інформує.</a:t>
            </a:r>
          </a:p>
          <a:p>
            <a:r>
              <a:rPr lang="uk-UA" sz="2000" b="1" dirty="0">
                <a:solidFill>
                  <a:srgbClr val="0070C0"/>
                </a:solidFill>
              </a:rPr>
              <a:t>Вчить любити рідний край.</a:t>
            </a:r>
          </a:p>
          <a:p>
            <a:r>
              <a:rPr lang="uk-UA" sz="2000" b="1" dirty="0">
                <a:solidFill>
                  <a:srgbClr val="0070C0"/>
                </a:solidFill>
              </a:rPr>
              <a:t>Історія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4572000" y="1000108"/>
            <a:ext cx="31686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000" b="1" dirty="0"/>
              <a:t>Література</a:t>
            </a:r>
          </a:p>
          <a:p>
            <a:r>
              <a:rPr lang="uk-UA" sz="2000" b="1" dirty="0"/>
              <a:t>Пізнавальна, цікава.</a:t>
            </a:r>
          </a:p>
          <a:p>
            <a:r>
              <a:rPr lang="uk-UA" sz="2000" b="1" dirty="0"/>
              <a:t>Розповідає, навчає, виховує. </a:t>
            </a:r>
          </a:p>
          <a:p>
            <a:r>
              <a:rPr lang="uk-UA" sz="2000" b="1" dirty="0"/>
              <a:t>Готує до дорослого життя.</a:t>
            </a:r>
          </a:p>
          <a:p>
            <a:r>
              <a:rPr lang="uk-UA" sz="2000" b="1" dirty="0"/>
              <a:t>Досвід</a:t>
            </a:r>
            <a:endParaRPr lang="ru-RU" sz="2000" b="1" dirty="0"/>
          </a:p>
        </p:txBody>
      </p:sp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4500562" y="3786190"/>
            <a:ext cx="29527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 dirty="0">
                <a:solidFill>
                  <a:srgbClr val="00B050"/>
                </a:solidFill>
              </a:rPr>
              <a:t>Наталка</a:t>
            </a:r>
            <a:r>
              <a:rPr lang="ru-RU" sz="2000" b="1" dirty="0">
                <a:solidFill>
                  <a:srgbClr val="00B050"/>
                </a:solidFill>
              </a:rPr>
              <a:t> </a:t>
            </a:r>
          </a:p>
          <a:p>
            <a:r>
              <a:rPr lang="uk-UA" sz="2000" b="1" dirty="0">
                <a:solidFill>
                  <a:srgbClr val="00B050"/>
                </a:solidFill>
              </a:rPr>
              <a:t>Чемна. Порядна.</a:t>
            </a:r>
          </a:p>
          <a:p>
            <a:r>
              <a:rPr lang="uk-UA" sz="2000" b="1" dirty="0">
                <a:solidFill>
                  <a:srgbClr val="00B050"/>
                </a:solidFill>
              </a:rPr>
              <a:t>Любить. Поважає. Жертвує</a:t>
            </a:r>
          </a:p>
          <a:p>
            <a:r>
              <a:rPr lang="uk-UA" sz="2000" b="1" dirty="0">
                <a:solidFill>
                  <a:srgbClr val="00B050"/>
                </a:solidFill>
              </a:rPr>
              <a:t>Уособлення </a:t>
            </a:r>
            <a:r>
              <a:rPr lang="uk-UA" sz="2000" b="1" dirty="0" smtClean="0">
                <a:solidFill>
                  <a:srgbClr val="00B050"/>
                </a:solidFill>
              </a:rPr>
              <a:t>моральності </a:t>
            </a:r>
            <a:r>
              <a:rPr lang="uk-UA" sz="2000" b="1" dirty="0">
                <a:solidFill>
                  <a:srgbClr val="00B050"/>
                </a:solidFill>
              </a:rPr>
              <a:t>простих людей.</a:t>
            </a:r>
          </a:p>
          <a:p>
            <a:r>
              <a:rPr lang="uk-UA" sz="2000" b="1" dirty="0">
                <a:solidFill>
                  <a:srgbClr val="00B050"/>
                </a:solidFill>
              </a:rPr>
              <a:t>Совість</a:t>
            </a:r>
          </a:p>
        </p:txBody>
      </p:sp>
    </p:spTree>
  </p:cSld>
  <p:clrMapOvr>
    <a:masterClrMapping/>
  </p:clrMapOvr>
  <p:transition spd="slow" advClick="0" advTm="15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7772400" cy="935038"/>
          </a:xfrm>
        </p:spPr>
        <p:txBody>
          <a:bodyPr/>
          <a:lstStyle/>
          <a:p>
            <a:pPr>
              <a:defRPr/>
            </a:pP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Методична діяльність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1125538"/>
            <a:ext cx="6400800" cy="4606925"/>
          </a:xfrm>
        </p:spPr>
        <p:txBody>
          <a:bodyPr/>
          <a:lstStyle/>
          <a:p>
            <a:pPr>
              <a:defRPr/>
            </a:pP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</a:rPr>
              <a:t>Виступ на </a:t>
            </a:r>
            <a:r>
              <a:rPr lang="uk-UA" sz="2800" i="1" dirty="0" err="1" smtClean="0">
                <a:solidFill>
                  <a:schemeClr val="accent2">
                    <a:lumMod val="75000"/>
                  </a:schemeClr>
                </a:solidFill>
              </a:rPr>
              <a:t>педконсиліумі</a:t>
            </a: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</a:rPr>
              <a:t> на тему</a:t>
            </a:r>
            <a:r>
              <a:rPr lang="uk-UA" sz="2800" i="1" dirty="0" smtClean="0"/>
              <a:t>: </a:t>
            </a:r>
            <a:r>
              <a:rPr lang="uk-UA" sz="2800" dirty="0" err="1" smtClean="0">
                <a:solidFill>
                  <a:srgbClr val="0070C0"/>
                </a:solidFill>
              </a:rPr>
              <a:t>“Адаптація</a:t>
            </a:r>
            <a:r>
              <a:rPr lang="uk-UA" sz="2800" dirty="0" smtClean="0">
                <a:solidFill>
                  <a:srgbClr val="0070C0"/>
                </a:solidFill>
              </a:rPr>
              <a:t> п’ятикласників до навчання в основній </a:t>
            </a:r>
            <a:r>
              <a:rPr lang="uk-UA" sz="2800" dirty="0" err="1" smtClean="0">
                <a:solidFill>
                  <a:srgbClr val="0070C0"/>
                </a:solidFill>
              </a:rPr>
              <a:t>школі”</a:t>
            </a:r>
            <a:r>
              <a:rPr lang="uk-UA" sz="2800" dirty="0" smtClean="0">
                <a:solidFill>
                  <a:srgbClr val="0070C0"/>
                </a:solidFill>
              </a:rPr>
              <a:t>.       </a:t>
            </a: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</a:rPr>
              <a:t>2011, 2013 р . </a:t>
            </a:r>
            <a:endParaRPr lang="uk-UA" sz="28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uk-UA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</a:rPr>
              <a:t>Виступ на районному </a:t>
            </a:r>
            <a:r>
              <a:rPr lang="uk-UA" sz="2800" i="1" dirty="0" err="1" smtClean="0">
                <a:solidFill>
                  <a:schemeClr val="accent2">
                    <a:lumMod val="75000"/>
                  </a:schemeClr>
                </a:solidFill>
              </a:rPr>
              <a:t>методоб’єднанні</a:t>
            </a: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</a:rPr>
              <a:t> на тему:</a:t>
            </a:r>
          </a:p>
          <a:p>
            <a:pPr>
              <a:defRPr/>
            </a:pP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800" dirty="0" smtClean="0">
                <a:solidFill>
                  <a:srgbClr val="0070C0"/>
                </a:solidFill>
              </a:rPr>
              <a:t>Педагогіка. Експрес-інформація </a:t>
            </a:r>
            <a:r>
              <a:rPr lang="uk-UA" sz="2800" dirty="0" err="1" smtClean="0">
                <a:solidFill>
                  <a:srgbClr val="0070C0"/>
                </a:solidFill>
              </a:rPr>
              <a:t>“Огляд</a:t>
            </a:r>
            <a:r>
              <a:rPr lang="uk-UA" sz="2800" dirty="0" smtClean="0">
                <a:solidFill>
                  <a:srgbClr val="0070C0"/>
                </a:solidFill>
              </a:rPr>
              <a:t> навчально-методичної літератури. </a:t>
            </a:r>
          </a:p>
          <a:p>
            <a:pPr>
              <a:defRPr/>
            </a:pPr>
            <a:r>
              <a:rPr lang="uk-UA" sz="2800" dirty="0" smtClean="0">
                <a:solidFill>
                  <a:srgbClr val="0070C0"/>
                </a:solidFill>
              </a:rPr>
              <a:t>Календар пам’ятних </a:t>
            </a:r>
            <a:r>
              <a:rPr lang="uk-UA" sz="2800" dirty="0" err="1" smtClean="0">
                <a:solidFill>
                  <a:srgbClr val="0070C0"/>
                </a:solidFill>
              </a:rPr>
              <a:t>дат”</a:t>
            </a:r>
            <a:r>
              <a:rPr lang="uk-UA" sz="2800" dirty="0" smtClean="0">
                <a:solidFill>
                  <a:srgbClr val="0070C0"/>
                </a:solidFill>
              </a:rPr>
              <a:t>.       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</a:rPr>
              <a:t>2014 р. </a:t>
            </a:r>
            <a:endParaRPr lang="uk-UA" sz="2800" dirty="0" smtClean="0">
              <a:solidFill>
                <a:srgbClr val="0070C0"/>
              </a:solidFill>
            </a:endParaRPr>
          </a:p>
          <a:p>
            <a:pPr>
              <a:defRPr/>
            </a:pPr>
            <a:endParaRPr lang="uk-UA" sz="2800" dirty="0" smtClean="0"/>
          </a:p>
          <a:p>
            <a:pPr>
              <a:defRPr/>
            </a:pPr>
            <a:endParaRPr lang="ru-RU" sz="2800" dirty="0"/>
          </a:p>
        </p:txBody>
      </p:sp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71480"/>
            <a:ext cx="9144000" cy="3071833"/>
          </a:xfrm>
        </p:spPr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Д о п о в і д і: </a:t>
            </a:r>
            <a:r>
              <a:rPr lang="uk-UA" sz="2800" dirty="0" smtClean="0">
                <a:solidFill>
                  <a:srgbClr val="0070C0"/>
                </a:solidFill>
              </a:rPr>
              <a:t/>
            </a:r>
            <a:br>
              <a:rPr lang="uk-UA" sz="2800" dirty="0" smtClean="0">
                <a:solidFill>
                  <a:srgbClr val="0070C0"/>
                </a:solidFill>
              </a:rPr>
            </a:br>
            <a:r>
              <a:rPr lang="uk-UA" sz="2800" i="1" dirty="0" err="1" smtClean="0">
                <a:solidFill>
                  <a:srgbClr val="002060"/>
                </a:solidFill>
              </a:rPr>
              <a:t>“Тренінгові</a:t>
            </a:r>
            <a:r>
              <a:rPr lang="uk-UA" sz="2800" i="1" dirty="0" smtClean="0">
                <a:solidFill>
                  <a:srgbClr val="002060"/>
                </a:solidFill>
              </a:rPr>
              <a:t>  технології  як  одна  з  форм </a:t>
            </a:r>
            <a:br>
              <a:rPr lang="uk-UA" sz="2800" i="1" dirty="0" smtClean="0">
                <a:solidFill>
                  <a:srgbClr val="00206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> розвитку  нестандартного  мислення </a:t>
            </a:r>
            <a:br>
              <a:rPr lang="uk-UA" sz="2800" i="1" dirty="0" smtClean="0">
                <a:solidFill>
                  <a:srgbClr val="00206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>                             </a:t>
            </a:r>
            <a:r>
              <a:rPr lang="uk-UA" sz="2800" i="1" dirty="0" err="1" smtClean="0">
                <a:solidFill>
                  <a:srgbClr val="002060"/>
                </a:solidFill>
              </a:rPr>
              <a:t>учнів”</a:t>
            </a:r>
            <a:r>
              <a:rPr lang="uk-UA" sz="2800" i="1" dirty="0" smtClean="0">
                <a:solidFill>
                  <a:srgbClr val="002060"/>
                </a:solidFill>
              </a:rPr>
              <a:t>              2012 р.</a:t>
            </a:r>
            <a:br>
              <a:rPr lang="uk-UA" sz="2800" i="1" dirty="0" smtClean="0">
                <a:solidFill>
                  <a:srgbClr val="00206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/>
            </a:r>
            <a:br>
              <a:rPr lang="uk-UA" sz="2800" i="1" dirty="0" smtClean="0">
                <a:solidFill>
                  <a:srgbClr val="00206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> </a:t>
            </a:r>
            <a:r>
              <a:rPr lang="uk-UA" sz="2800" i="1" dirty="0" err="1" smtClean="0">
                <a:solidFill>
                  <a:srgbClr val="002060"/>
                </a:solidFill>
              </a:rPr>
              <a:t>“Формування</a:t>
            </a:r>
            <a:r>
              <a:rPr lang="uk-UA" sz="2800" i="1" dirty="0" smtClean="0">
                <a:solidFill>
                  <a:srgbClr val="002060"/>
                </a:solidFill>
              </a:rPr>
              <a:t>   творчої  особистості  учня  </a:t>
            </a:r>
            <a:br>
              <a:rPr lang="uk-UA" sz="2800" i="1" dirty="0" smtClean="0">
                <a:solidFill>
                  <a:srgbClr val="00206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>як  соціальна  та  педагогічна </a:t>
            </a:r>
            <a:br>
              <a:rPr lang="uk-UA" sz="2800" i="1" dirty="0" smtClean="0">
                <a:solidFill>
                  <a:srgbClr val="002060"/>
                </a:solidFill>
              </a:rPr>
            </a:br>
            <a:r>
              <a:rPr lang="uk-UA" sz="2800" i="1" dirty="0" smtClean="0">
                <a:solidFill>
                  <a:srgbClr val="002060"/>
                </a:solidFill>
              </a:rPr>
              <a:t>              </a:t>
            </a:r>
            <a:r>
              <a:rPr lang="uk-UA" sz="2800" i="1" dirty="0" err="1" smtClean="0">
                <a:solidFill>
                  <a:srgbClr val="002060"/>
                </a:solidFill>
              </a:rPr>
              <a:t>проблема”</a:t>
            </a:r>
            <a:r>
              <a:rPr lang="uk-UA" sz="2800" i="1" dirty="0" smtClean="0">
                <a:solidFill>
                  <a:srgbClr val="002060"/>
                </a:solidFill>
              </a:rPr>
              <a:t>                    2013 р.</a:t>
            </a:r>
            <a:br>
              <a:rPr lang="uk-UA" sz="2800" i="1" dirty="0" smtClean="0">
                <a:solidFill>
                  <a:srgbClr val="002060"/>
                </a:solidFill>
              </a:rPr>
            </a:b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71942"/>
            <a:ext cx="6400800" cy="1566858"/>
          </a:xfrm>
        </p:spPr>
        <p:txBody>
          <a:bodyPr/>
          <a:lstStyle/>
          <a:p>
            <a:r>
              <a:rPr lang="uk-UA" sz="2800" i="1" dirty="0" smtClean="0">
                <a:solidFill>
                  <a:srgbClr val="002060"/>
                </a:solidFill>
              </a:rPr>
              <a:t> </a:t>
            </a:r>
            <a:r>
              <a:rPr lang="uk-UA" sz="2800" i="1" dirty="0" err="1" smtClean="0">
                <a:solidFill>
                  <a:srgbClr val="002060"/>
                </a:solidFill>
              </a:rPr>
              <a:t>“Основні</a:t>
            </a:r>
            <a:r>
              <a:rPr lang="uk-UA" sz="2800" i="1" dirty="0" smtClean="0">
                <a:solidFill>
                  <a:srgbClr val="002060"/>
                </a:solidFill>
              </a:rPr>
              <a:t>  методи  дослідження </a:t>
            </a:r>
            <a:r>
              <a:rPr lang="uk-UA" sz="2800" i="1" dirty="0" err="1" smtClean="0">
                <a:solidFill>
                  <a:srgbClr val="002060"/>
                </a:solidFill>
              </a:rPr>
              <a:t>колективу”</a:t>
            </a:r>
            <a:endParaRPr lang="uk-UA" sz="2800" i="1" dirty="0" smtClean="0">
              <a:solidFill>
                <a:srgbClr val="002060"/>
              </a:solidFill>
            </a:endParaRPr>
          </a:p>
          <a:p>
            <a:endParaRPr lang="uk-UA" sz="2800" i="1" dirty="0" smtClean="0">
              <a:solidFill>
                <a:srgbClr val="002060"/>
              </a:solidFill>
            </a:endParaRPr>
          </a:p>
          <a:p>
            <a:r>
              <a:rPr lang="uk-UA" sz="2800" i="1" dirty="0" smtClean="0">
                <a:solidFill>
                  <a:srgbClr val="002060"/>
                </a:solidFill>
              </a:rPr>
              <a:t> </a:t>
            </a:r>
            <a:r>
              <a:rPr lang="uk-UA" sz="2800" i="1" dirty="0" err="1" smtClean="0">
                <a:solidFill>
                  <a:srgbClr val="002060"/>
                </a:solidFill>
              </a:rPr>
              <a:t>“Сучасний</a:t>
            </a:r>
            <a:r>
              <a:rPr lang="uk-UA" sz="2800" i="1" dirty="0" smtClean="0">
                <a:solidFill>
                  <a:srgbClr val="002060"/>
                </a:solidFill>
              </a:rPr>
              <a:t> урок: вимоги, проблеми, шляхи </a:t>
            </a:r>
            <a:r>
              <a:rPr lang="uk-UA" sz="2800" i="1" dirty="0" err="1" smtClean="0">
                <a:solidFill>
                  <a:srgbClr val="002060"/>
                </a:solidFill>
              </a:rPr>
              <a:t>дослідження”</a:t>
            </a:r>
            <a:r>
              <a:rPr lang="uk-UA" sz="2800" i="1" dirty="0" smtClean="0">
                <a:solidFill>
                  <a:srgbClr val="002060"/>
                </a:solidFill>
              </a:rPr>
              <a:t>              2014 р.</a:t>
            </a:r>
            <a:br>
              <a:rPr lang="uk-UA" sz="2800" i="1" dirty="0" smtClean="0">
                <a:solidFill>
                  <a:srgbClr val="002060"/>
                </a:solidFill>
              </a:rPr>
            </a:br>
            <a:endParaRPr lang="ru-RU" sz="28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Click="0" advTm="14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333375"/>
            <a:ext cx="7772400" cy="952485"/>
          </a:xfrm>
        </p:spPr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Професійна діяльність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14414" y="1357298"/>
            <a:ext cx="6584950" cy="4514869"/>
          </a:xfrm>
        </p:spPr>
        <p:txBody>
          <a:bodyPr/>
          <a:lstStyle/>
          <a:p>
            <a:pPr>
              <a:defRPr/>
            </a:pPr>
            <a:r>
              <a:rPr lang="uk-UA" sz="2400" b="1" i="1" dirty="0" smtClean="0">
                <a:solidFill>
                  <a:srgbClr val="002060"/>
                </a:solidFill>
              </a:rPr>
              <a:t>*З 2011 р. – Вчитель української мови та літератури      </a:t>
            </a:r>
          </a:p>
          <a:p>
            <a:pPr>
              <a:defRPr/>
            </a:pPr>
            <a:r>
              <a:rPr lang="uk-UA" sz="2400" b="1" dirty="0" smtClean="0"/>
              <a:t> </a:t>
            </a:r>
            <a:r>
              <a:rPr lang="uk-UA" sz="2400" b="1" i="1" dirty="0" smtClean="0">
                <a:solidFill>
                  <a:srgbClr val="7030A0"/>
                </a:solidFill>
              </a:rPr>
              <a:t>*2013 – 2014 </a:t>
            </a:r>
            <a:r>
              <a:rPr lang="uk-UA" sz="2400" b="1" i="1" dirty="0" err="1" smtClean="0">
                <a:solidFill>
                  <a:srgbClr val="7030A0"/>
                </a:solidFill>
              </a:rPr>
              <a:t>н.р</a:t>
            </a:r>
            <a:r>
              <a:rPr lang="uk-UA" sz="2400" b="1" i="1" dirty="0" smtClean="0">
                <a:solidFill>
                  <a:srgbClr val="7030A0"/>
                </a:solidFill>
              </a:rPr>
              <a:t>. – Член районного журі по перевірці робіт учасників олімпіади з української мови та літератури</a:t>
            </a:r>
            <a:endParaRPr lang="ru-RU" b="1" i="1" dirty="0" smtClean="0">
              <a:solidFill>
                <a:srgbClr val="7030A0"/>
              </a:solidFill>
            </a:endParaRPr>
          </a:p>
          <a:p>
            <a:pPr>
              <a:defRPr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*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Секретар педагогічної ради </a:t>
            </a:r>
          </a:p>
          <a:p>
            <a:pPr>
              <a:defRPr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*Секретар загальношкільних батьківських </a:t>
            </a:r>
          </a:p>
          <a:p>
            <a:pPr>
              <a:defRPr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</a:rPr>
              <a:t>зборів</a:t>
            </a:r>
          </a:p>
          <a:p>
            <a:pPr>
              <a:defRPr/>
            </a:pPr>
            <a:r>
              <a:rPr lang="uk-UA" sz="2400" b="1" i="1" dirty="0" smtClean="0">
                <a:solidFill>
                  <a:srgbClr val="7030A0"/>
                </a:solidFill>
              </a:rPr>
              <a:t>*2014-2015 </a:t>
            </a:r>
            <a:r>
              <a:rPr lang="uk-UA" sz="2400" b="1" i="1" dirty="0" err="1" smtClean="0">
                <a:solidFill>
                  <a:srgbClr val="7030A0"/>
                </a:solidFill>
              </a:rPr>
              <a:t>н.р</a:t>
            </a:r>
            <a:r>
              <a:rPr lang="uk-UA" sz="2400" b="1" i="1" dirty="0" smtClean="0">
                <a:solidFill>
                  <a:srgbClr val="7030A0"/>
                </a:solidFill>
              </a:rPr>
              <a:t>. – Член районного журі по перевірці робіт Всеукраїнського конкурсу імені Петра </a:t>
            </a:r>
            <a:r>
              <a:rPr lang="uk-UA" sz="2400" b="1" i="1" dirty="0" err="1" smtClean="0">
                <a:solidFill>
                  <a:srgbClr val="7030A0"/>
                </a:solidFill>
              </a:rPr>
              <a:t>Яцика</a:t>
            </a:r>
            <a:endParaRPr lang="uk-UA" sz="2400" b="1" i="1" dirty="0" smtClean="0">
              <a:solidFill>
                <a:srgbClr val="7030A0"/>
              </a:solidFill>
            </a:endParaRPr>
          </a:p>
          <a:p>
            <a:pPr>
              <a:defRPr/>
            </a:pPr>
            <a:endParaRPr lang="uk-UA" sz="2400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defRPr/>
            </a:pPr>
            <a:endParaRPr lang="uk-UA" sz="2400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4000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8147050" cy="850900"/>
          </a:xfrm>
        </p:spPr>
        <p:txBody>
          <a:bodyPr/>
          <a:lstStyle/>
          <a:p>
            <a:pPr>
              <a:defRPr/>
            </a:pP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Проведення відкритих уроків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800" b="1" i="1" dirty="0" smtClean="0">
                <a:solidFill>
                  <a:schemeClr val="accent3">
                    <a:lumMod val="75000"/>
                  </a:schemeClr>
                </a:solidFill>
              </a:rPr>
              <a:t>Уроки з української мови: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</a:rPr>
              <a:t>                5 кл. – </a:t>
            </a:r>
            <a:r>
              <a:rPr lang="uk-UA" sz="2000" b="1" i="1" dirty="0" err="1" smtClean="0">
                <a:solidFill>
                  <a:schemeClr val="tx2">
                    <a:lumMod val="75000"/>
                  </a:schemeClr>
                </a:solidFill>
              </a:rPr>
              <a:t>”Узагальнення</a:t>
            </a: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</a:rPr>
              <a:t> і систематизація знань з розділу </a:t>
            </a:r>
            <a:r>
              <a:rPr lang="uk-UA" sz="2000" b="1" i="1" dirty="0" err="1" smtClean="0">
                <a:solidFill>
                  <a:schemeClr val="tx2">
                    <a:lumMod val="75000"/>
                  </a:schemeClr>
                </a:solidFill>
              </a:rPr>
              <a:t>“Синтаксис</a:t>
            </a: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</a:rPr>
              <a:t> і </a:t>
            </a:r>
            <a:r>
              <a:rPr lang="uk-UA" sz="2000" b="1" i="1" dirty="0" err="1" smtClean="0">
                <a:solidFill>
                  <a:schemeClr val="tx2">
                    <a:lumMod val="75000"/>
                  </a:schemeClr>
                </a:solidFill>
              </a:rPr>
              <a:t>пунктуація”</a:t>
            </a:r>
            <a:r>
              <a:rPr lang="uk-UA" sz="2000" i="1" dirty="0" smtClean="0"/>
              <a:t/>
            </a:r>
            <a:br>
              <a:rPr lang="uk-UA" sz="2000" i="1" dirty="0" smtClean="0"/>
            </a:br>
            <a:r>
              <a:rPr lang="uk-UA" sz="2000" i="1" dirty="0" smtClean="0"/>
              <a:t>                    6 </a:t>
            </a:r>
            <a:r>
              <a:rPr lang="uk-UA" sz="2000" i="1" dirty="0" err="1" smtClean="0"/>
              <a:t>кл.-</a:t>
            </a:r>
            <a:r>
              <a:rPr lang="uk-UA" sz="2000" i="1" dirty="0" smtClean="0"/>
              <a:t>  </a:t>
            </a:r>
            <a:r>
              <a:rPr lang="uk-UA" sz="2000" i="1" dirty="0" err="1" smtClean="0"/>
              <a:t>“Морфологія</a:t>
            </a:r>
            <a:r>
              <a:rPr lang="uk-UA" sz="2000" i="1" dirty="0" smtClean="0"/>
              <a:t>. Загальна характеристика частин </a:t>
            </a:r>
            <a:r>
              <a:rPr lang="uk-UA" sz="2000" i="1" dirty="0" err="1" smtClean="0"/>
              <a:t>мови”</a:t>
            </a:r>
            <a:r>
              <a:rPr lang="uk-UA" sz="2000" i="1" dirty="0" smtClean="0"/>
              <a:t> </a:t>
            </a:r>
            <a:br>
              <a:rPr lang="uk-UA" sz="2000" i="1" dirty="0" smtClean="0"/>
            </a:br>
            <a:r>
              <a:rPr lang="uk-UA" sz="2000" b="1" i="1" dirty="0" smtClean="0">
                <a:solidFill>
                  <a:schemeClr val="tx2">
                    <a:lumMod val="50000"/>
                  </a:schemeClr>
                </a:solidFill>
              </a:rPr>
              <a:t>7 кл. – </a:t>
            </a:r>
            <a:r>
              <a:rPr lang="uk-UA" sz="2000" b="1" i="1" dirty="0" err="1" smtClean="0">
                <a:solidFill>
                  <a:schemeClr val="tx2">
                    <a:lumMod val="50000"/>
                  </a:schemeClr>
                </a:solidFill>
              </a:rPr>
              <a:t>“Способи</a:t>
            </a:r>
            <a:r>
              <a:rPr lang="uk-UA" sz="2000" b="1" i="1" dirty="0" smtClean="0">
                <a:solidFill>
                  <a:schemeClr val="tx2">
                    <a:lumMod val="50000"/>
                  </a:schemeClr>
                </a:solidFill>
              </a:rPr>
              <a:t> творення </a:t>
            </a:r>
            <a:r>
              <a:rPr lang="uk-UA" sz="2000" b="1" i="1" dirty="0" err="1" smtClean="0">
                <a:solidFill>
                  <a:schemeClr val="tx2">
                    <a:lumMod val="50000"/>
                  </a:schemeClr>
                </a:solidFill>
              </a:rPr>
              <a:t>дієслів”</a:t>
            </a:r>
            <a:r>
              <a:rPr lang="uk-UA" sz="2000" i="1" dirty="0" smtClean="0"/>
              <a:t/>
            </a:r>
            <a:br>
              <a:rPr lang="uk-UA" sz="2000" i="1" dirty="0" smtClean="0"/>
            </a:br>
            <a:r>
              <a:rPr lang="uk-UA" sz="2000" i="1" dirty="0" smtClean="0"/>
              <a:t>                7 кл. – </a:t>
            </a:r>
            <a:r>
              <a:rPr lang="uk-UA" sz="2000" i="1" dirty="0" err="1" smtClean="0"/>
              <a:t>“Узагальнення</a:t>
            </a:r>
            <a:r>
              <a:rPr lang="uk-UA" sz="2000" i="1" dirty="0" smtClean="0"/>
              <a:t> і систематизація знань з розділу </a:t>
            </a:r>
            <a:r>
              <a:rPr lang="uk-UA" sz="2000" i="1" dirty="0" err="1" smtClean="0"/>
              <a:t>“Дієслово”</a:t>
            </a:r>
            <a:r>
              <a:rPr lang="uk-UA" sz="2000" i="1" dirty="0" smtClean="0"/>
              <a:t/>
            </a:r>
            <a:br>
              <a:rPr lang="uk-UA" sz="2000" i="1" dirty="0" smtClean="0"/>
            </a:br>
            <a:endParaRPr lang="ru-RU" sz="2000" i="1" dirty="0"/>
          </a:p>
        </p:txBody>
      </p:sp>
      <p:pic>
        <p:nvPicPr>
          <p:cNvPr id="32771" name="Содержимое 4" descr="DSC_4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00167" y="3071810"/>
            <a:ext cx="6357982" cy="3786190"/>
          </a:xfrm>
        </p:spPr>
      </p:pic>
    </p:spTree>
  </p:cSld>
  <p:clrMapOvr>
    <a:masterClrMapping/>
  </p:clrMapOvr>
  <p:transition spd="slow" advClick="0" advTm="11000"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Відкритий  урок  з  української  мови </a:t>
            </a:r>
            <a:br>
              <a:rPr lang="uk-UA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в  6  класі  на  тему:</a:t>
            </a:r>
            <a:r>
              <a:rPr lang="uk-UA" sz="3200" dirty="0" smtClean="0">
                <a:latin typeface="Monotype Corsiva" pitchFamily="66" charset="0"/>
              </a:rPr>
              <a:t/>
            </a:r>
            <a:br>
              <a:rPr lang="uk-UA" sz="3200" dirty="0" smtClean="0">
                <a:latin typeface="Monotype Corsiva" pitchFamily="66" charset="0"/>
              </a:rPr>
            </a:br>
            <a:r>
              <a:rPr lang="uk-UA" sz="3200" b="1" dirty="0" err="1" smtClean="0">
                <a:latin typeface="Monotype Corsiva" pitchFamily="66" charset="0"/>
              </a:rPr>
              <a:t>“</a:t>
            </a:r>
            <a:r>
              <a:rPr lang="uk-UA" sz="3200" b="1" dirty="0" err="1" smtClean="0">
                <a:solidFill>
                  <a:srgbClr val="C00000"/>
                </a:solidFill>
                <a:latin typeface="Monotype Corsiva" pitchFamily="66" charset="0"/>
              </a:rPr>
              <a:t>Морфологія</a:t>
            </a:r>
            <a:r>
              <a:rPr lang="uk-UA" sz="3200" b="1" dirty="0" smtClean="0">
                <a:solidFill>
                  <a:srgbClr val="C00000"/>
                </a:solidFill>
                <a:latin typeface="Monotype Corsiva" pitchFamily="66" charset="0"/>
              </a:rPr>
              <a:t>. </a:t>
            </a:r>
            <a:br>
              <a:rPr lang="uk-UA" sz="32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uk-UA" sz="3200" b="1" dirty="0" smtClean="0">
                <a:solidFill>
                  <a:srgbClr val="C00000"/>
                </a:solidFill>
                <a:latin typeface="Monotype Corsiva" pitchFamily="66" charset="0"/>
              </a:rPr>
              <a:t>Загальна характеристика частин </a:t>
            </a:r>
            <a:r>
              <a:rPr lang="uk-UA" sz="3200" b="1" dirty="0" err="1" smtClean="0">
                <a:solidFill>
                  <a:srgbClr val="C00000"/>
                </a:solidFill>
                <a:latin typeface="Monotype Corsiva" pitchFamily="66" charset="0"/>
              </a:rPr>
              <a:t>мови</a:t>
            </a:r>
            <a:r>
              <a:rPr lang="uk-UA" sz="2800" b="1" dirty="0" err="1" smtClean="0">
                <a:solidFill>
                  <a:srgbClr val="C00000"/>
                </a:solidFill>
                <a:latin typeface="Monotype Corsiva" pitchFamily="66" charset="0"/>
              </a:rPr>
              <a:t>”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 descr="image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2071678"/>
            <a:ext cx="7072362" cy="4786322"/>
          </a:xfrm>
        </p:spPr>
      </p:pic>
    </p:spTree>
  </p:cSld>
  <p:clrMapOvr>
    <a:masterClrMapping/>
  </p:clrMapOvr>
  <p:transition spd="slow" advClick="0" advTm="10000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DSC_195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17" r="12517"/>
          <a:stretch>
            <a:fillRect/>
          </a:stretch>
        </p:blipFill>
        <p:spPr>
          <a:xfrm>
            <a:off x="428596" y="0"/>
            <a:ext cx="8358246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929198"/>
            <a:ext cx="5486400" cy="124300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331913" y="1000109"/>
            <a:ext cx="6553200" cy="5453080"/>
          </a:xfrm>
        </p:spPr>
        <p:txBody>
          <a:bodyPr/>
          <a:lstStyle/>
          <a:p>
            <a:pPr eaLnBrk="1" hangingPunct="1"/>
            <a:r>
              <a:rPr lang="uk-UA" sz="2400" i="1" cap="none" dirty="0" smtClean="0">
                <a:cs typeface="Times New Roman" pitchFamily="18" charset="0"/>
              </a:rPr>
              <a:t>Дата народження</a:t>
            </a:r>
            <a:r>
              <a:rPr lang="uk-UA" sz="2400" b="0" cap="none" dirty="0" smtClean="0">
                <a:cs typeface="Times New Roman" pitchFamily="18" charset="0"/>
              </a:rPr>
              <a:t>: 21.01.1980</a:t>
            </a:r>
            <a:br>
              <a:rPr lang="uk-UA" sz="2400" b="0" cap="none" dirty="0" smtClean="0">
                <a:cs typeface="Times New Roman" pitchFamily="18" charset="0"/>
              </a:rPr>
            </a:br>
            <a:r>
              <a:rPr lang="uk-UA" sz="2400" i="1" cap="none" dirty="0" smtClean="0">
                <a:cs typeface="Times New Roman" pitchFamily="18" charset="0"/>
              </a:rPr>
              <a:t>Освіта</a:t>
            </a:r>
            <a:r>
              <a:rPr lang="uk-UA" sz="2400" b="0" cap="none" dirty="0" smtClean="0">
                <a:cs typeface="Times New Roman" pitchFamily="18" charset="0"/>
              </a:rPr>
              <a:t>:  вища</a:t>
            </a:r>
            <a:br>
              <a:rPr lang="uk-UA" sz="2400" b="0" cap="none" dirty="0" smtClean="0">
                <a:cs typeface="Times New Roman" pitchFamily="18" charset="0"/>
              </a:rPr>
            </a:br>
            <a:r>
              <a:rPr lang="uk-UA" sz="2400" i="1" cap="none" dirty="0" smtClean="0">
                <a:cs typeface="Times New Roman" pitchFamily="18" charset="0"/>
              </a:rPr>
              <a:t>Закінчила  </a:t>
            </a:r>
            <a:r>
              <a:rPr lang="uk-UA" sz="2400" b="0" cap="none" dirty="0" smtClean="0">
                <a:cs typeface="Times New Roman" pitchFamily="18" charset="0"/>
              </a:rPr>
              <a:t>Криворізький державний педагогічний університет (2009 р.)</a:t>
            </a:r>
            <a:br>
              <a:rPr lang="uk-UA" sz="2400" b="0" cap="none" dirty="0" smtClean="0">
                <a:cs typeface="Times New Roman" pitchFamily="18" charset="0"/>
              </a:rPr>
            </a:br>
            <a:r>
              <a:rPr lang="uk-UA" sz="2400" b="0" cap="none" dirty="0" smtClean="0">
                <a:cs typeface="Times New Roman" pitchFamily="18" charset="0"/>
              </a:rPr>
              <a:t/>
            </a:r>
            <a:br>
              <a:rPr lang="uk-UA" sz="2400" b="0" cap="none" dirty="0" smtClean="0">
                <a:cs typeface="Times New Roman" pitchFamily="18" charset="0"/>
              </a:rPr>
            </a:br>
            <a:r>
              <a:rPr lang="uk-UA" sz="2400" i="1" cap="none" dirty="0" smtClean="0">
                <a:cs typeface="Times New Roman" pitchFamily="18" charset="0"/>
              </a:rPr>
              <a:t>Спеціальність за дипломом:  </a:t>
            </a:r>
            <a:r>
              <a:rPr lang="uk-UA" sz="2400" b="0" cap="none" dirty="0" err="1" smtClean="0">
                <a:cs typeface="Times New Roman" pitchFamily="18" charset="0"/>
              </a:rPr>
              <a:t>“Педагогіка</a:t>
            </a:r>
            <a:r>
              <a:rPr lang="uk-UA" sz="2400" b="0" cap="none" dirty="0" smtClean="0">
                <a:cs typeface="Times New Roman" pitchFamily="18" charset="0"/>
              </a:rPr>
              <a:t> і методика середньої освіти. Українська мова  та </a:t>
            </a:r>
            <a:r>
              <a:rPr lang="uk-UA" sz="2400" b="0" cap="none" dirty="0" err="1" smtClean="0">
                <a:cs typeface="Times New Roman" pitchFamily="18" charset="0"/>
              </a:rPr>
              <a:t>література”</a:t>
            </a:r>
            <a:r>
              <a:rPr lang="uk-UA" sz="2400" b="0" cap="none" dirty="0" smtClean="0">
                <a:cs typeface="Times New Roman" pitchFamily="18" charset="0"/>
              </a:rPr>
              <a:t/>
            </a:r>
            <a:br>
              <a:rPr lang="uk-UA" sz="2400" b="0" cap="none" dirty="0" smtClean="0">
                <a:cs typeface="Times New Roman" pitchFamily="18" charset="0"/>
              </a:rPr>
            </a:br>
            <a:r>
              <a:rPr lang="uk-UA" sz="2400" b="0" cap="none" dirty="0" smtClean="0">
                <a:cs typeface="Times New Roman" pitchFamily="18" charset="0"/>
              </a:rPr>
              <a:t/>
            </a:r>
            <a:br>
              <a:rPr lang="uk-UA" sz="2400" b="0" cap="none" dirty="0" smtClean="0">
                <a:cs typeface="Times New Roman" pitchFamily="18" charset="0"/>
              </a:rPr>
            </a:br>
            <a:r>
              <a:rPr lang="uk-UA" sz="2400" i="1" cap="none" dirty="0" smtClean="0">
                <a:cs typeface="Times New Roman" pitchFamily="18" charset="0"/>
              </a:rPr>
              <a:t>Кваліфікація за дипломом:  </a:t>
            </a:r>
            <a:r>
              <a:rPr lang="uk-UA" sz="2400" b="0" cap="none" dirty="0" smtClean="0">
                <a:cs typeface="Times New Roman" pitchFamily="18" charset="0"/>
              </a:rPr>
              <a:t>Вчитель української мови  і літератури  та зарубіжної літератури</a:t>
            </a:r>
            <a:br>
              <a:rPr lang="uk-UA" sz="2400" b="0" cap="none" dirty="0" smtClean="0">
                <a:cs typeface="Times New Roman" pitchFamily="18" charset="0"/>
              </a:rPr>
            </a:br>
            <a:r>
              <a:rPr lang="uk-UA" sz="2400" b="0" cap="none" dirty="0" smtClean="0">
                <a:cs typeface="Times New Roman" pitchFamily="18" charset="0"/>
              </a:rPr>
              <a:t/>
            </a:r>
            <a:br>
              <a:rPr lang="uk-UA" sz="2400" b="0" cap="none" dirty="0" smtClean="0">
                <a:cs typeface="Times New Roman" pitchFamily="18" charset="0"/>
              </a:rPr>
            </a:br>
            <a:r>
              <a:rPr lang="uk-UA" sz="2400" i="1" cap="none" dirty="0" smtClean="0">
                <a:cs typeface="Times New Roman" pitchFamily="18" charset="0"/>
              </a:rPr>
              <a:t>Посада:  </a:t>
            </a:r>
            <a:r>
              <a:rPr lang="uk-UA" sz="2400" b="0" cap="none" dirty="0" smtClean="0">
                <a:cs typeface="Times New Roman" pitchFamily="18" charset="0"/>
              </a:rPr>
              <a:t>Вчитель української мови та літератури</a:t>
            </a:r>
            <a:br>
              <a:rPr lang="uk-UA" sz="2400" b="0" cap="none" dirty="0" smtClean="0">
                <a:cs typeface="Times New Roman" pitchFamily="18" charset="0"/>
              </a:rPr>
            </a:br>
            <a:r>
              <a:rPr lang="uk-UA" sz="2400" i="1" cap="none" dirty="0" smtClean="0">
                <a:cs typeface="Times New Roman" pitchFamily="18" charset="0"/>
              </a:rPr>
              <a:t>Педагогічний  стаж :  </a:t>
            </a:r>
            <a:r>
              <a:rPr lang="uk-UA" sz="2400" b="0" i="1" cap="none" dirty="0" smtClean="0">
                <a:cs typeface="Times New Roman" pitchFamily="18" charset="0"/>
              </a:rPr>
              <a:t>5 років  (3 роки в школі)</a:t>
            </a:r>
            <a:br>
              <a:rPr lang="uk-UA" sz="2400" b="0" i="1" cap="none" dirty="0" smtClean="0">
                <a:cs typeface="Times New Roman" pitchFamily="18" charset="0"/>
              </a:rPr>
            </a:br>
            <a:r>
              <a:rPr lang="uk-UA" sz="2400" i="1" cap="none" dirty="0" smtClean="0">
                <a:cs typeface="Times New Roman" pitchFamily="18" charset="0"/>
              </a:rPr>
              <a:t>Кваліфікаційна категорія</a:t>
            </a:r>
            <a:r>
              <a:rPr lang="uk-UA" sz="2400" b="0" i="1" cap="none" dirty="0" smtClean="0">
                <a:cs typeface="Times New Roman" pitchFamily="18" charset="0"/>
              </a:rPr>
              <a:t>: </a:t>
            </a:r>
            <a:r>
              <a:rPr lang="uk-UA" sz="2400" b="0" i="1" cap="none" dirty="0" err="1" smtClean="0">
                <a:cs typeface="Times New Roman" pitchFamily="18" charset="0"/>
              </a:rPr>
              <a:t>“Спеціаліст”</a:t>
            </a:r>
            <a:endParaRPr lang="ru-RU" sz="2400" i="1" cap="none" dirty="0" smtClean="0"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450" y="404813"/>
            <a:ext cx="7307263" cy="59529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uk-UA" sz="4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Методична карта вчителя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000">
    <p:strip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19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715436" cy="6643710"/>
          </a:xfrm>
        </p:spPr>
      </p:pic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19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8572560" cy="6858000"/>
          </a:xfrm>
        </p:spPr>
      </p:pic>
    </p:spTree>
  </p:cSld>
  <p:clrMapOvr>
    <a:masterClrMapping/>
  </p:clrMapOvr>
  <p:transition spd="slow" advClick="0" advTm="3000">
    <p:strip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19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429683" cy="6858000"/>
          </a:xfrm>
        </p:spPr>
      </p:pic>
    </p:spTree>
  </p:cSld>
  <p:clrMapOvr>
    <a:masterClrMapping/>
  </p:clrMapOvr>
  <p:transition spd="slow" advClick="0" advTm="2000">
    <p:wheel spokes="2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429684" cy="6858000"/>
          </a:xfr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0"/>
            <a:ext cx="8358246" cy="6858000"/>
          </a:xfrm>
        </p:spPr>
      </p:pic>
    </p:spTree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i="1" dirty="0" smtClean="0">
                <a:solidFill>
                  <a:srgbClr val="C00000"/>
                </a:solidFill>
              </a:rPr>
              <a:t>Відкритий урок  з української мови в 6 класі </a:t>
            </a:r>
            <a:r>
              <a:rPr lang="uk-UA" sz="2800" i="1" dirty="0" err="1" smtClean="0">
                <a:solidFill>
                  <a:srgbClr val="C00000"/>
                </a:solidFill>
              </a:rPr>
              <a:t>“Іменник</a:t>
            </a:r>
            <a:r>
              <a:rPr lang="uk-UA" sz="2800" i="1" dirty="0" smtClean="0">
                <a:solidFill>
                  <a:srgbClr val="C00000"/>
                </a:solidFill>
              </a:rPr>
              <a:t>: загальне значення, </a:t>
            </a:r>
            <a:br>
              <a:rPr lang="uk-UA" sz="2800" i="1" dirty="0" smtClean="0">
                <a:solidFill>
                  <a:srgbClr val="C00000"/>
                </a:solidFill>
              </a:rPr>
            </a:br>
            <a:r>
              <a:rPr lang="uk-UA" sz="2800" i="1" dirty="0" smtClean="0">
                <a:solidFill>
                  <a:srgbClr val="C00000"/>
                </a:solidFill>
              </a:rPr>
              <a:t>морфологічні ознаки, синтаксична </a:t>
            </a:r>
            <a:r>
              <a:rPr lang="uk-UA" sz="2800" i="1" dirty="0" err="1" smtClean="0">
                <a:solidFill>
                  <a:srgbClr val="C00000"/>
                </a:solidFill>
              </a:rPr>
              <a:t>роль”</a:t>
            </a:r>
            <a:endParaRPr lang="ru-RU" sz="2800" i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DSCN22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714488"/>
            <a:ext cx="8572560" cy="5143512"/>
          </a:xfrm>
        </p:spPr>
      </p:pic>
    </p:spTree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0"/>
            <a:ext cx="8358246" cy="6858000"/>
          </a:xfrm>
        </p:spPr>
      </p:pic>
    </p:spTree>
  </p:cSld>
  <p:clrMapOvr>
    <a:masterClrMapping/>
  </p:clrMapOvr>
  <p:transition spd="slow" advClick="0" advTm="4000">
    <p:split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0"/>
            <a:ext cx="8715436" cy="6858000"/>
          </a:xfrm>
        </p:spPr>
      </p:pic>
    </p:spTree>
  </p:cSld>
  <p:clrMapOvr>
    <a:masterClrMapping/>
  </p:clrMapOvr>
  <p:transition spd="slow" advClick="0" advTm="40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1538" y="-214338"/>
            <a:ext cx="6929485" cy="2357454"/>
          </a:xfrm>
        </p:spPr>
        <p:txBody>
          <a:bodyPr/>
          <a:lstStyle/>
          <a:p>
            <a:pPr>
              <a:defRPr/>
            </a:pP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Проведення відкритих уроків </a:t>
            </a:r>
            <a:b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Уроки з української літератури:</a:t>
            </a:r>
            <a:b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“С.Черкасенко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uk-UA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“Малий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горбань”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. Образ </a:t>
            </a:r>
            <a:r>
              <a:rPr lang="uk-UA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Павлика-душевно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 красивого і щедрого </a:t>
            </a:r>
            <a:r>
              <a:rPr lang="uk-UA" sz="2000" b="1" i="1" dirty="0" err="1" smtClean="0">
                <a:solidFill>
                  <a:schemeClr val="accent5">
                    <a:lumMod val="50000"/>
                  </a:schemeClr>
                </a:solidFill>
              </a:rPr>
              <a:t>хлопчика”</a:t>
            </a: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uk-UA" sz="3600" b="1" i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uk-UA" sz="3600" b="1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000" b="1" i="1" dirty="0" smtClean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uk-UA" sz="2800" i="1" dirty="0" smtClean="0"/>
              <a:t>  </a:t>
            </a:r>
            <a:r>
              <a:rPr lang="uk-UA" sz="3600" b="1" i="1" dirty="0" smtClean="0">
                <a:solidFill>
                  <a:srgbClr val="7030A0"/>
                </a:solidFill>
                <a:latin typeface="Monotype Corsiva" pitchFamily="66" charset="0"/>
              </a:rPr>
              <a:t>9 кл. – </a:t>
            </a:r>
            <a:r>
              <a:rPr lang="uk-UA" sz="3600" b="1" i="1" dirty="0" err="1" smtClean="0">
                <a:solidFill>
                  <a:srgbClr val="7030A0"/>
                </a:solidFill>
                <a:latin typeface="Monotype Corsiva" pitchFamily="66" charset="0"/>
              </a:rPr>
              <a:t>“Поети</a:t>
            </a:r>
            <a:r>
              <a:rPr lang="uk-UA" sz="3600" b="1" i="1" dirty="0" smtClean="0">
                <a:solidFill>
                  <a:srgbClr val="7030A0"/>
                </a:solidFill>
                <a:latin typeface="Monotype Corsiva" pitchFamily="66" charset="0"/>
              </a:rPr>
              <a:t>  Дніпропетровщини про  Велику  Вітчизняну  </a:t>
            </a:r>
            <a:r>
              <a:rPr lang="uk-UA" sz="3600" b="1" i="1" dirty="0" err="1" smtClean="0">
                <a:solidFill>
                  <a:srgbClr val="7030A0"/>
                </a:solidFill>
                <a:latin typeface="Monotype Corsiva" pitchFamily="66" charset="0"/>
              </a:rPr>
              <a:t>войну”</a:t>
            </a:r>
            <a:r>
              <a:rPr lang="uk-UA" sz="2000" b="1" i="1" dirty="0" smtClean="0"/>
              <a:t/>
            </a:r>
            <a:br>
              <a:rPr lang="uk-UA" sz="2000" b="1" i="1" dirty="0" smtClean="0"/>
            </a:br>
            <a:r>
              <a:rPr lang="uk-UA" sz="2400" i="1" dirty="0" smtClean="0"/>
              <a:t/>
            </a:r>
            <a:br>
              <a:rPr lang="uk-UA" sz="2400" i="1" dirty="0" smtClean="0"/>
            </a:br>
            <a:endParaRPr lang="ru-RU" sz="2400" i="1" dirty="0"/>
          </a:p>
        </p:txBody>
      </p:sp>
      <p:pic>
        <p:nvPicPr>
          <p:cNvPr id="33795" name="Содержимое 5" descr="DSCN06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2571745"/>
            <a:ext cx="8429684" cy="4286256"/>
          </a:xfrm>
        </p:spPr>
      </p:pic>
    </p:spTree>
  </p:cSld>
  <p:clrMapOvr>
    <a:masterClrMapping/>
  </p:clrMapOvr>
  <p:transition spd="slow" advClick="0" advTm="5000">
    <p:push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274638"/>
            <a:ext cx="6553200" cy="1143000"/>
          </a:xfrm>
        </p:spPr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Проект 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“Тополя”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Т.Г.Шевченка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4819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28736"/>
            <a:ext cx="9144000" cy="5429264"/>
          </a:xfrm>
        </p:spPr>
      </p:pic>
    </p:spTree>
  </p:cSld>
  <p:clrMapOvr>
    <a:masterClrMapping/>
  </p:clrMapOvr>
  <p:transition spd="slow" advClick="0" advTm="4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1079500"/>
          </a:xfrm>
        </p:spPr>
        <p:txBody>
          <a:bodyPr/>
          <a:lstStyle/>
          <a:p>
            <a:pPr eaLnBrk="1" hangingPunct="1">
              <a:defRPr/>
            </a:pPr>
            <a:r>
              <a:rPr lang="uk-UA" sz="5400" b="1" dirty="0" smtClean="0">
                <a:solidFill>
                  <a:schemeClr val="accent2">
                    <a:lumMod val="50000"/>
                  </a:schemeClr>
                </a:solidFill>
              </a:rPr>
              <a:t>Диплом</a:t>
            </a:r>
            <a:endParaRPr lang="ru-RU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3" name="Содержимое 8" descr="Отсканировано 11.08.2014 18-53_0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50938" y="2492375"/>
            <a:ext cx="3355975" cy="2305050"/>
          </a:xfrm>
        </p:spPr>
      </p:pic>
      <p:pic>
        <p:nvPicPr>
          <p:cNvPr id="5124" name="Содержимое 15" descr="Отсканировано 11.08.2014 18-58_0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2492375"/>
            <a:ext cx="3308350" cy="2233613"/>
          </a:xfrm>
        </p:spPr>
      </p:pic>
    </p:spTree>
  </p:cSld>
  <p:clrMapOvr>
    <a:masterClrMapping/>
  </p:clrMapOvr>
  <p:transition spd="slow"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03350" y="274638"/>
            <a:ext cx="6337300" cy="1143000"/>
          </a:xfrm>
        </p:spPr>
        <p:txBody>
          <a:bodyPr/>
          <a:lstStyle/>
          <a:p>
            <a:pPr>
              <a:defRPr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b="1" i="1" dirty="0" smtClean="0">
                <a:solidFill>
                  <a:srgbClr val="C00000"/>
                </a:solidFill>
              </a:rPr>
              <a:t>Позакласні заходи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</a:rPr>
              <a:t>День української писемності та мови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 </a:t>
            </a:r>
            <a:r>
              <a:rPr lang="uk-UA" sz="2000" dirty="0" smtClean="0"/>
              <a:t>(9 листопада кожного року)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     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Міжнародний день рідної мови 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000" dirty="0" smtClean="0"/>
              <a:t>(21 лютого кожного року)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    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Шевченківські дні</a:t>
            </a:r>
            <a:b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2000" dirty="0" smtClean="0"/>
              <a:t>(9-10 березня протягом кожного року)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38915" name="Содержимое 8" descr="img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3141663"/>
            <a:ext cx="4895850" cy="3240087"/>
          </a:xfrm>
        </p:spPr>
      </p:pic>
    </p:spTree>
  </p:cSld>
  <p:clrMapOvr>
    <a:masterClrMapping/>
  </p:clrMapOvr>
  <p:transition spd="slow" advClick="0" advTm="7000">
    <p:strip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Урок-змагання  </a:t>
            </a:r>
            <a:r>
              <a:rPr lang="uk-UA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“Ігри</a:t>
            </a:r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патріотів”</a:t>
            </a:r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 Дня мови  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N26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00200"/>
            <a:ext cx="8572559" cy="5257800"/>
          </a:xfrm>
        </p:spPr>
      </p:pic>
    </p:spTree>
  </p:cSld>
  <p:clrMapOvr>
    <a:masterClrMapping/>
  </p:clrMapOvr>
  <p:transition spd="slow" advClick="0" advTm="6000"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Ро</a:t>
            </a:r>
            <a:endParaRPr lang="ru-RU" dirty="0"/>
          </a:p>
        </p:txBody>
      </p:sp>
      <p:pic>
        <p:nvPicPr>
          <p:cNvPr id="4" name="Содержимое 3" descr="DSCN26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8501122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14414" y="142852"/>
            <a:ext cx="68580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Починаймо</a:t>
            </a: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4000">
    <p:cover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0"/>
            <a:ext cx="8286808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523248" y="0"/>
            <a:ext cx="60975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Подумаємо…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 advClick="0" advTm="4000">
    <p:cover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501122" cy="6643710"/>
          </a:xfrm>
        </p:spPr>
      </p:pic>
      <p:sp>
        <p:nvSpPr>
          <p:cNvPr id="5" name="Прямоугольник 4"/>
          <p:cNvSpPr/>
          <p:nvPr/>
        </p:nvSpPr>
        <p:spPr>
          <a:xfrm>
            <a:off x="857224" y="0"/>
            <a:ext cx="77867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Ми повинні бути першими…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4000">
    <p:checke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0"/>
            <a:ext cx="8429683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928662" y="0"/>
            <a:ext cx="792961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вболівальникам цікаво )))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4000">
    <p:strips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272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0"/>
            <a:ext cx="8429683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0"/>
            <a:ext cx="82153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 журі посміхається…</a:t>
            </a:r>
            <a:endParaRPr lang="ru-RU" sz="5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6" name="Muzyka dlya prezentacii angl (mp3top100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  Захід  </a:t>
            </a:r>
            <a:r>
              <a:rPr lang="uk-UA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“Ми</a:t>
            </a:r>
            <a:r>
              <a:rPr lang="uk-UA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 чуємо  тебе,  Тарасе, крізь століття…”, присвячений 200-річчю Тараса  Шевченка</a:t>
            </a:r>
            <a:endParaRPr lang="ru-RU" sz="3600" dirty="0"/>
          </a:p>
        </p:txBody>
      </p:sp>
      <p:pic>
        <p:nvPicPr>
          <p:cNvPr id="5" name="Содержимое 6" descr="DSC_28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7290" y="1714488"/>
            <a:ext cx="6357982" cy="5143512"/>
          </a:xfrm>
        </p:spPr>
      </p:pic>
    </p:spTree>
  </p:cSld>
  <p:clrMapOvr>
    <a:masterClrMapping/>
  </p:clrMapOvr>
  <p:transition spd="slow" advClick="0" advTm="5000">
    <p:checke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2" descr="DSC_2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0"/>
            <a:ext cx="8429684" cy="6858000"/>
          </a:xfrm>
        </p:spPr>
      </p:pic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/>
          <a:lstStyle/>
          <a:p>
            <a:r>
              <a:rPr lang="uk-UA" sz="3600" b="1" dirty="0" err="1" smtClean="0">
                <a:solidFill>
                  <a:srgbClr val="00B050"/>
                </a:solidFill>
              </a:rPr>
              <a:t>“Життєвий</a:t>
            </a:r>
            <a:r>
              <a:rPr lang="uk-UA" sz="3600" b="1" dirty="0" smtClean="0">
                <a:solidFill>
                  <a:srgbClr val="00B050"/>
                </a:solidFill>
              </a:rPr>
              <a:t> заповіт Шевченка…”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4" descr="DSC_27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14" y="785794"/>
            <a:ext cx="6715172" cy="6072206"/>
          </a:xfrm>
        </p:spPr>
      </p:pic>
    </p:spTree>
  </p:cSld>
  <p:clrMapOvr>
    <a:masterClrMapping/>
  </p:clrMapOvr>
  <p:transition spd="slow" advClick="0" advTm="4000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3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85859"/>
          </a:xfrm>
        </p:spPr>
        <p:txBody>
          <a:bodyPr/>
          <a:lstStyle/>
          <a:p>
            <a:pPr eaLnBrk="1" hangingPunct="1"/>
            <a:r>
              <a:rPr lang="uk-UA" sz="4800" b="1" i="1" dirty="0" smtClean="0">
                <a:solidFill>
                  <a:srgbClr val="7030A0"/>
                </a:solidFill>
              </a:rPr>
              <a:t>Проблема школи</a:t>
            </a:r>
            <a:endParaRPr lang="ru-RU" sz="4800" b="1" i="1" dirty="0" smtClean="0">
              <a:solidFill>
                <a:srgbClr val="7030A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1142985"/>
            <a:ext cx="6400800" cy="52864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ru-RU" sz="3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Креативна</a:t>
            </a:r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3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осв</a:t>
            </a:r>
            <a:r>
              <a:rPr lang="uk-UA" sz="3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іта</a:t>
            </a:r>
            <a:r>
              <a:rPr lang="uk-UA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 для  розвитку інноваційної  особистості</a:t>
            </a:r>
          </a:p>
          <a:p>
            <a:pPr eaLnBrk="1" hangingPunct="1">
              <a:buFont typeface="Arial" charset="0"/>
              <a:buNone/>
              <a:defRPr/>
            </a:pPr>
            <a:endParaRPr lang="uk-UA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uk-UA" sz="4400" b="1" i="1" dirty="0" smtClean="0">
                <a:solidFill>
                  <a:srgbClr val="7030A0"/>
                </a:solidFill>
              </a:rPr>
              <a:t>Методична  проблема,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uk-UA" sz="4400" b="1" i="1" dirty="0" smtClean="0">
                <a:solidFill>
                  <a:srgbClr val="7030A0"/>
                </a:solidFill>
              </a:rPr>
              <a:t>над  якою  працюю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uk-UA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Розвиток   креативного  мислення  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uk-UA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на уроках   української  мови  та літератури</a:t>
            </a:r>
          </a:p>
          <a:p>
            <a:pPr eaLnBrk="1" hangingPunct="1">
              <a:buFont typeface="Arial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 advClick="0" advTm="7000">
    <p:cover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072362" cy="1143000"/>
          </a:xfrm>
        </p:spPr>
        <p:txBody>
          <a:bodyPr/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Здоров, Тарасе! На хвильку забігла до тебе. Ось твоя свитка, полатана вже.</a:t>
            </a:r>
            <a:b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О, як гарно полатана!Яринко, ти вже, як дівка, шиєш! Рідненька моя, хоч ти мене не забуваєш.</a:t>
            </a:r>
            <a:b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-Давай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, я тобі ще й сорочку виперу, зашию…</a:t>
            </a: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-Не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треба, я сам…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4" descr="DSC_2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285993"/>
            <a:ext cx="7358114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newsfla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7" descr="DSC_27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0"/>
            <a:ext cx="8572560" cy="6858000"/>
          </a:xfrm>
        </p:spPr>
      </p:pic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2984"/>
          </a:xfrm>
        </p:spPr>
        <p:txBody>
          <a:bodyPr/>
          <a:lstStyle/>
          <a:p>
            <a:r>
              <a:rPr lang="uk-UA" sz="1800" i="1" dirty="0" smtClean="0"/>
              <a:t/>
            </a:r>
            <a:br>
              <a:rPr lang="uk-UA" sz="1800" i="1" dirty="0" smtClean="0"/>
            </a:br>
            <a:r>
              <a:rPr lang="uk-UA" sz="1800" i="1" dirty="0" smtClean="0"/>
              <a:t/>
            </a:r>
            <a:br>
              <a:rPr lang="uk-UA" sz="1800" i="1" dirty="0" smtClean="0"/>
            </a:br>
            <a:r>
              <a:rPr lang="uk-UA" sz="1800" i="1" dirty="0" smtClean="0"/>
              <a:t/>
            </a:r>
            <a:br>
              <a:rPr lang="uk-UA" sz="1800" i="1" dirty="0" smtClean="0"/>
            </a:br>
            <a:r>
              <a:rPr lang="uk-UA" sz="2000" b="1" i="1" dirty="0" smtClean="0"/>
              <a:t>Сценка </a:t>
            </a:r>
            <a:r>
              <a:rPr lang="uk-UA" sz="2000" b="1" i="1" dirty="0" err="1" smtClean="0"/>
              <a:t>“Тарас</a:t>
            </a:r>
            <a:r>
              <a:rPr lang="uk-UA" sz="2000" b="1" i="1" dirty="0" smtClean="0"/>
              <a:t> у </a:t>
            </a:r>
            <a:r>
              <a:rPr lang="uk-UA" sz="2000" b="1" i="1" dirty="0" err="1" smtClean="0"/>
              <a:t>дяка”</a:t>
            </a:r>
            <a:r>
              <a:rPr lang="uk-UA" sz="2000" i="1" dirty="0" smtClean="0"/>
              <a:t/>
            </a:r>
            <a:br>
              <a:rPr lang="uk-UA" sz="2000" i="1" dirty="0" smtClean="0"/>
            </a:b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</a:rPr>
              <a:t>Ти нам залишив прагнення високі,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</a:rPr>
              <a:t>Шляхи священні, по яких іти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</a:rPr>
              <a:t>Твого сумління й мужності уроки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</a:rPr>
              <a:t>Ми </a:t>
            </a:r>
            <a:r>
              <a:rPr lang="uk-UA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бережем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</a:rPr>
              <a:t> і </a:t>
            </a:r>
            <a:r>
              <a:rPr lang="uk-UA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будем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</a:rPr>
              <a:t> берегти.</a:t>
            </a:r>
            <a:r>
              <a:rPr lang="uk-UA" sz="2000" b="1" i="1" dirty="0" smtClean="0"/>
              <a:t/>
            </a:r>
            <a:br>
              <a:rPr lang="uk-UA" sz="2000" b="1" i="1" dirty="0" smtClean="0"/>
            </a:br>
            <a:endParaRPr lang="ru-RU" sz="2000" dirty="0"/>
          </a:p>
        </p:txBody>
      </p:sp>
      <p:pic>
        <p:nvPicPr>
          <p:cNvPr id="5" name="Содержимое 4" descr="DSC_27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8215369" cy="51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strips dir="r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DSC_27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0"/>
            <a:ext cx="8501121" cy="6858000"/>
          </a:xfrm>
        </p:spPr>
      </p:pic>
    </p:spTree>
  </p:cSld>
  <p:clrMapOvr>
    <a:masterClrMapping/>
  </p:clrMapOvr>
  <p:transition spd="slow" advClick="0" advTm="4000">
    <p:check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1295400"/>
          </a:xfrm>
        </p:spPr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Участь учнів в конкурсах та олімпіадах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412875"/>
            <a:ext cx="6858047" cy="5159397"/>
          </a:xfrm>
        </p:spPr>
        <p:txBody>
          <a:bodyPr/>
          <a:lstStyle/>
          <a:p>
            <a:pPr>
              <a:defRPr/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Всеукраїнська учнівська олімпіада з української мови та літератури  </a:t>
            </a:r>
          </a:p>
          <a:p>
            <a:pPr algn="just">
              <a:defRPr/>
            </a:pPr>
            <a:r>
              <a:rPr lang="uk-UA" sz="2800" b="1" dirty="0" smtClean="0">
                <a:solidFill>
                  <a:srgbClr val="FF0000"/>
                </a:solidFill>
              </a:rPr>
              <a:t>     ІІІ місце – </a:t>
            </a:r>
            <a:r>
              <a:rPr lang="uk-UA" sz="2800" b="1" dirty="0" err="1" smtClean="0">
                <a:solidFill>
                  <a:srgbClr val="FF0000"/>
                </a:solidFill>
              </a:rPr>
              <a:t>Салтан</a:t>
            </a:r>
            <a:r>
              <a:rPr lang="uk-UA" sz="2800" b="1" dirty="0" smtClean="0">
                <a:solidFill>
                  <a:srgbClr val="FF0000"/>
                </a:solidFill>
              </a:rPr>
              <a:t> М., учениця 9 класу</a:t>
            </a:r>
          </a:p>
          <a:p>
            <a:pPr algn="just">
              <a:defRPr/>
            </a:pPr>
            <a:endParaRPr lang="uk-UA" sz="28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rgbClr val="00B050"/>
                </a:solidFill>
              </a:rPr>
              <a:t>Міжнародний мовно-літературний конкурс імені Тараса Шевченка</a:t>
            </a:r>
          </a:p>
          <a:p>
            <a:pPr algn="just">
              <a:defRPr/>
            </a:pPr>
            <a:r>
              <a:rPr lang="uk-UA" sz="2800" b="1" dirty="0" smtClean="0">
                <a:solidFill>
                  <a:srgbClr val="FF0000"/>
                </a:solidFill>
              </a:rPr>
              <a:t>                   ІІ місце – Чорногуз Н.</a:t>
            </a:r>
          </a:p>
          <a:p>
            <a:pPr>
              <a:defRPr/>
            </a:pP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  <a:t>          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Обласний конкурс диктантів </a:t>
            </a:r>
          </a:p>
          <a:p>
            <a:pPr>
              <a:defRPr/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до Дня </a:t>
            </a:r>
          </a:p>
          <a:p>
            <a:pPr>
              <a:defRPr/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слов’янської писемності і культури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slow" advClick="0" advTm="10000">
    <p:blinds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3" y="404813"/>
            <a:ext cx="6480175" cy="1012825"/>
          </a:xfrm>
        </p:spPr>
        <p:txBody>
          <a:bodyPr/>
          <a:lstStyle/>
          <a:p>
            <a:pPr>
              <a:defRPr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Всеукраїнська предметна олімпіада </a:t>
            </a:r>
            <a:b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b="1" i="1" dirty="0" err="1" smtClean="0">
                <a:solidFill>
                  <a:schemeClr val="accent1">
                    <a:lumMod val="75000"/>
                  </a:schemeClr>
                </a:solidFill>
              </a:rPr>
              <a:t>“Олімпус”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6867" name="Содержимое 4" descr="20140213_0944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1857364"/>
            <a:ext cx="4281518" cy="3246449"/>
          </a:xfrm>
        </p:spPr>
      </p:pic>
      <p:pic>
        <p:nvPicPr>
          <p:cNvPr id="36868" name="Содержимое 5" descr="20140213_0944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2857496"/>
            <a:ext cx="4357718" cy="3571900"/>
          </a:xfrm>
        </p:spPr>
      </p:pic>
    </p:spTree>
  </p:cSld>
  <p:clrMapOvr>
    <a:masterClrMapping/>
  </p:clrMapOvr>
  <p:transition spd="slow" advClick="0" advTm="4000">
    <p:blinds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14337"/>
            <a:ext cx="7215238" cy="2357454"/>
          </a:xfrm>
        </p:spPr>
        <p:txBody>
          <a:bodyPr/>
          <a:lstStyle/>
          <a:p>
            <a:pPr>
              <a:defRPr/>
            </a:pPr>
            <a:r>
              <a:rPr lang="uk-UA" sz="32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32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32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32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32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32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3200" i="1" dirty="0" smtClean="0">
                <a:solidFill>
                  <a:srgbClr val="C00000"/>
                </a:solidFill>
              </a:rPr>
              <a:t>Кучма Є</a:t>
            </a:r>
            <a:r>
              <a:rPr lang="uk-UA" sz="3200" i="1" dirty="0" smtClean="0">
                <a:solidFill>
                  <a:srgbClr val="C00000"/>
                </a:solidFill>
              </a:rPr>
              <a:t>.,</a:t>
            </a:r>
            <a:r>
              <a:rPr lang="uk-UA" sz="3200" i="1" dirty="0" err="1" smtClean="0">
                <a:solidFill>
                  <a:srgbClr val="C00000"/>
                </a:solidFill>
              </a:rPr>
              <a:t>Талатай</a:t>
            </a:r>
            <a:r>
              <a:rPr lang="uk-UA" sz="3200" i="1" dirty="0" smtClean="0">
                <a:solidFill>
                  <a:srgbClr val="C00000"/>
                </a:solidFill>
              </a:rPr>
              <a:t> О. </a:t>
            </a:r>
            <a:r>
              <a:rPr lang="uk-UA" sz="3200" i="1" dirty="0" err="1" smtClean="0">
                <a:solidFill>
                  <a:srgbClr val="C00000"/>
                </a:solidFill>
              </a:rPr>
              <a:t>ученицІ</a:t>
            </a:r>
            <a:r>
              <a:rPr lang="uk-UA" sz="3200" i="1" dirty="0" smtClean="0">
                <a:solidFill>
                  <a:srgbClr val="C00000"/>
                </a:solidFill>
              </a:rPr>
              <a:t> </a:t>
            </a:r>
            <a:r>
              <a:rPr lang="uk-UA" sz="3200" i="1" dirty="0" smtClean="0">
                <a:solidFill>
                  <a:srgbClr val="C00000"/>
                </a:solidFill>
              </a:rPr>
              <a:t>5 класу – </a:t>
            </a:r>
            <a:r>
              <a:rPr lang="uk-UA" sz="3200" b="1" i="1" dirty="0" smtClean="0">
                <a:solidFill>
                  <a:srgbClr val="C00000"/>
                </a:solidFill>
              </a:rPr>
              <a:t>Дипломи  </a:t>
            </a:r>
            <a:r>
              <a:rPr lang="uk-UA" sz="3200" b="1" i="1" dirty="0" smtClean="0">
                <a:solidFill>
                  <a:srgbClr val="C00000"/>
                </a:solidFill>
              </a:rPr>
              <a:t>Лауреата</a:t>
            </a:r>
            <a:r>
              <a:rPr lang="uk-UA" sz="3200" i="1" dirty="0" smtClean="0">
                <a:solidFill>
                  <a:srgbClr val="C00000"/>
                </a:solidFill>
              </a:rPr>
              <a:t/>
            </a:r>
            <a:br>
              <a:rPr lang="uk-UA" sz="3200" i="1" dirty="0" smtClean="0">
                <a:solidFill>
                  <a:srgbClr val="C00000"/>
                </a:solidFill>
              </a:rPr>
            </a:br>
            <a:r>
              <a:rPr lang="uk-UA" sz="3200" i="1" dirty="0" err="1" smtClean="0">
                <a:solidFill>
                  <a:srgbClr val="C00000"/>
                </a:solidFill>
              </a:rPr>
              <a:t>Костяк</a:t>
            </a:r>
            <a:r>
              <a:rPr lang="uk-UA" sz="3200" i="1" dirty="0" smtClean="0">
                <a:solidFill>
                  <a:srgbClr val="C00000"/>
                </a:solidFill>
              </a:rPr>
              <a:t>  А.,учениця 7 класу – </a:t>
            </a:r>
            <a:r>
              <a:rPr lang="uk-UA" sz="3200" i="1" dirty="0" smtClean="0">
                <a:solidFill>
                  <a:srgbClr val="C00000"/>
                </a:solidFill>
              </a:rPr>
              <a:t/>
            </a:r>
            <a:br>
              <a:rPr lang="uk-UA" sz="3200" i="1" dirty="0" smtClean="0">
                <a:solidFill>
                  <a:srgbClr val="C00000"/>
                </a:solidFill>
              </a:rPr>
            </a:br>
            <a:r>
              <a:rPr lang="uk-UA" sz="3200" b="1" i="1" dirty="0" smtClean="0">
                <a:solidFill>
                  <a:srgbClr val="C00000"/>
                </a:solidFill>
              </a:rPr>
              <a:t>Диплом Лауреата</a:t>
            </a:r>
            <a:br>
              <a:rPr lang="uk-UA" sz="3200" b="1" i="1" dirty="0" smtClean="0">
                <a:solidFill>
                  <a:srgbClr val="C00000"/>
                </a:solidFill>
              </a:rPr>
            </a:br>
            <a:r>
              <a:rPr lang="uk-UA" sz="3200" i="1" dirty="0" smtClean="0">
                <a:solidFill>
                  <a:srgbClr val="C00000"/>
                </a:solidFill>
              </a:rPr>
              <a:t/>
            </a:r>
            <a:br>
              <a:rPr lang="uk-UA" sz="3200" i="1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7891" name="Содержимое 3" descr="новый коллаж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857497"/>
            <a:ext cx="9144000" cy="3786214"/>
          </a:xfrm>
        </p:spPr>
      </p:pic>
    </p:spTree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/>
          <a:lstStyle/>
          <a:p>
            <a: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4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br>
              <a:rPr lang="uk-UA" sz="48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48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uk-UA" sz="48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</a:rPr>
              <a:t>Міжнародний конкурс з української мови імені Петра </a:t>
            </a:r>
            <a:r>
              <a:rPr lang="uk-UA" sz="3600" b="1" dirty="0" err="1" smtClean="0">
                <a:solidFill>
                  <a:schemeClr val="accent4">
                    <a:lumMod val="50000"/>
                  </a:schemeClr>
                </a:solidFill>
              </a:rPr>
              <a:t>Яцика</a:t>
            </a:r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br>
              <a:rPr lang="uk-UA" sz="3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3600" i="1" dirty="0" smtClean="0">
                <a:solidFill>
                  <a:srgbClr val="C00000"/>
                </a:solidFill>
              </a:rPr>
              <a:t>Вознюк М.  (6 клас)</a:t>
            </a:r>
            <a:br>
              <a:rPr lang="uk-UA" sz="3600" i="1" dirty="0" smtClean="0">
                <a:solidFill>
                  <a:srgbClr val="C00000"/>
                </a:solidFill>
              </a:rPr>
            </a:br>
            <a:r>
              <a:rPr lang="uk-UA" sz="3600" i="1" dirty="0" smtClean="0">
                <a:solidFill>
                  <a:srgbClr val="C00000"/>
                </a:solidFill>
              </a:rPr>
              <a:t> ІІІ   місце</a:t>
            </a:r>
            <a:br>
              <a:rPr lang="uk-UA" sz="3600" i="1" dirty="0" smtClean="0">
                <a:solidFill>
                  <a:srgbClr val="C00000"/>
                </a:solidFill>
              </a:rPr>
            </a:br>
            <a:r>
              <a:rPr lang="uk-UA" sz="3600" i="1" dirty="0" smtClean="0">
                <a:solidFill>
                  <a:srgbClr val="C00000"/>
                </a:solidFill>
              </a:rPr>
              <a:t>Кучма Є. ( 6 клас)</a:t>
            </a:r>
            <a:br>
              <a:rPr lang="uk-UA" sz="3600" i="1" dirty="0" smtClean="0">
                <a:solidFill>
                  <a:srgbClr val="C00000"/>
                </a:solidFill>
              </a:rPr>
            </a:br>
            <a:r>
              <a:rPr lang="uk-UA" sz="3600" i="1" dirty="0" smtClean="0">
                <a:solidFill>
                  <a:srgbClr val="C00000"/>
                </a:solidFill>
              </a:rPr>
              <a:t> ІІ   місце </a:t>
            </a:r>
            <a:br>
              <a:rPr lang="uk-UA" sz="3600" i="1" dirty="0" smtClean="0">
                <a:solidFill>
                  <a:srgbClr val="C00000"/>
                </a:solidFill>
              </a:rPr>
            </a:br>
            <a:r>
              <a:rPr lang="uk-UA" sz="3600" i="1" dirty="0" smtClean="0">
                <a:solidFill>
                  <a:schemeClr val="accent2"/>
                </a:solidFill>
              </a:rPr>
              <a:t> 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b="1" dirty="0" smtClean="0">
                <a:solidFill>
                  <a:srgbClr val="0070C0"/>
                </a:solidFill>
              </a:rPr>
              <a:t>  Конкурс </a:t>
            </a:r>
            <a:r>
              <a:rPr lang="uk-UA" sz="3600" b="1" dirty="0" err="1" smtClean="0">
                <a:solidFill>
                  <a:srgbClr val="0070C0"/>
                </a:solidFill>
              </a:rPr>
              <a:t>“Собори</a:t>
            </a:r>
            <a:r>
              <a:rPr lang="uk-UA" sz="3600" b="1" dirty="0" smtClean="0">
                <a:solidFill>
                  <a:srgbClr val="0070C0"/>
                </a:solidFill>
              </a:rPr>
              <a:t> наших </a:t>
            </a:r>
            <a:r>
              <a:rPr lang="uk-UA" sz="3600" b="1" dirty="0" err="1" smtClean="0">
                <a:solidFill>
                  <a:srgbClr val="0070C0"/>
                </a:solidFill>
              </a:rPr>
              <a:t>душ”</a:t>
            </a:r>
            <a:r>
              <a:rPr lang="uk-UA" sz="3600" dirty="0" smtClean="0">
                <a:solidFill>
                  <a:srgbClr val="0070C0"/>
                </a:solidFill>
              </a:rPr>
              <a:t/>
            </a:r>
            <a:br>
              <a:rPr lang="uk-UA" sz="3600" dirty="0" smtClean="0">
                <a:solidFill>
                  <a:srgbClr val="0070C0"/>
                </a:solidFill>
              </a:rPr>
            </a:br>
            <a:r>
              <a:rPr lang="uk-UA" sz="3600" i="1" dirty="0" err="1" smtClean="0">
                <a:solidFill>
                  <a:srgbClr val="0070C0"/>
                </a:solidFill>
              </a:rPr>
              <a:t>Запорожченко</a:t>
            </a:r>
            <a:r>
              <a:rPr lang="uk-UA" sz="3600" i="1" dirty="0" smtClean="0">
                <a:solidFill>
                  <a:srgbClr val="0070C0"/>
                </a:solidFill>
              </a:rPr>
              <a:t> С. (7 клас)</a:t>
            </a:r>
            <a:br>
              <a:rPr lang="uk-UA" sz="3600" i="1" dirty="0" smtClean="0">
                <a:solidFill>
                  <a:srgbClr val="0070C0"/>
                </a:solidFill>
              </a:rPr>
            </a:br>
            <a:r>
              <a:rPr lang="uk-UA" sz="3600" i="1" dirty="0" smtClean="0">
                <a:solidFill>
                  <a:srgbClr val="0070C0"/>
                </a:solidFill>
              </a:rPr>
              <a:t>ІІІ   місце</a:t>
            </a:r>
            <a:r>
              <a:rPr lang="uk-UA" sz="3600" i="1" dirty="0" smtClean="0">
                <a:solidFill>
                  <a:srgbClr val="C00000"/>
                </a:solidFill>
              </a:rPr>
              <a:t/>
            </a:r>
            <a:br>
              <a:rPr lang="uk-UA" sz="3600" i="1" dirty="0" smtClean="0">
                <a:solidFill>
                  <a:srgbClr val="C00000"/>
                </a:solidFill>
              </a:rPr>
            </a:br>
            <a:r>
              <a:rPr lang="uk-UA" sz="3600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600" i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36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 advTm="7000">
    <p:cover dir="l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Нагороди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4035" name="Содержимое 3" descr="Отсканировано 25.08.2014 20-59_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5852" y="1412875"/>
            <a:ext cx="6643735" cy="4392613"/>
          </a:xfrm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z="4800" b="1" i="1" dirty="0" smtClean="0">
                <a:solidFill>
                  <a:schemeClr val="accent2">
                    <a:lumMod val="75000"/>
                  </a:schemeClr>
                </a:solidFill>
              </a:rPr>
              <a:t>Нагороди</a:t>
            </a:r>
            <a:endParaRPr lang="ru-RU" sz="4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5059" name="Содержимое 3" descr="Отсканировано 16.10.2014 20-15_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1268413"/>
            <a:ext cx="4608512" cy="5256212"/>
          </a:xfrm>
        </p:spPr>
      </p:pic>
    </p:spTree>
  </p:cSld>
  <p:clrMapOvr>
    <a:masterClrMapping/>
  </p:clrMapOvr>
  <p:transition spd="slow" advClick="0" advTm="5000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5786478" cy="71438"/>
          </a:xfrm>
        </p:spPr>
        <p:txBody>
          <a:bodyPr/>
          <a:lstStyle/>
          <a:p>
            <a:pPr indent="358775" eaLnBrk="1" hangingPunct="1">
              <a:lnSpc>
                <a:spcPct val="90000"/>
              </a:lnSpc>
            </a:pP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dirty="0" smtClean="0">
                <a:solidFill>
                  <a:srgbClr val="660033"/>
                </a:solidFill>
              </a:rPr>
              <a:t/>
            </a:r>
            <a:br>
              <a:rPr lang="uk-UA" dirty="0" smtClean="0">
                <a:solidFill>
                  <a:srgbClr val="660033"/>
                </a:solidFill>
              </a:rPr>
            </a:br>
            <a:r>
              <a:rPr lang="uk-UA" sz="4000" b="1" dirty="0" smtClean="0">
                <a:solidFill>
                  <a:srgbClr val="660033"/>
                </a:solidFill>
                <a:latin typeface="Monotype Corsiva" pitchFamily="66" charset="0"/>
              </a:rPr>
              <a:t>Перед людиною три шляхи до пізнання:</a:t>
            </a:r>
            <a:r>
              <a:rPr lang="uk-UA" sz="4000" dirty="0" smtClean="0">
                <a:solidFill>
                  <a:srgbClr val="660033"/>
                </a:solidFill>
                <a:latin typeface="Monotype Corsiva" pitchFamily="66" charset="0"/>
              </a:rPr>
              <a:t/>
            </a:r>
            <a:br>
              <a:rPr lang="uk-UA" sz="4000" dirty="0" smtClean="0">
                <a:solidFill>
                  <a:srgbClr val="660033"/>
                </a:solidFill>
                <a:latin typeface="Monotype Corsiva" pitchFamily="66" charset="0"/>
              </a:rPr>
            </a:br>
            <a:r>
              <a:rPr lang="uk-UA" sz="4000" dirty="0" smtClean="0">
                <a:solidFill>
                  <a:srgbClr val="660033"/>
                </a:solidFill>
                <a:latin typeface="Monotype Corsiva" pitchFamily="66" charset="0"/>
              </a:rPr>
              <a:t>Шлях критичного мислення – найбільш благородний, шлях наслідування – </a:t>
            </a:r>
            <a:br>
              <a:rPr lang="uk-UA" sz="4000" dirty="0" smtClean="0">
                <a:solidFill>
                  <a:srgbClr val="660033"/>
                </a:solidFill>
                <a:latin typeface="Monotype Corsiva" pitchFamily="66" charset="0"/>
              </a:rPr>
            </a:br>
            <a:r>
              <a:rPr lang="uk-UA" sz="4000" dirty="0" smtClean="0">
                <a:solidFill>
                  <a:srgbClr val="660033"/>
                </a:solidFill>
                <a:latin typeface="Monotype Corsiva" pitchFamily="66" charset="0"/>
              </a:rPr>
              <a:t>найбільш легкий і </a:t>
            </a:r>
            <a:br>
              <a:rPr lang="uk-UA" sz="4000" dirty="0" smtClean="0">
                <a:solidFill>
                  <a:srgbClr val="660033"/>
                </a:solidFill>
                <a:latin typeface="Monotype Corsiva" pitchFamily="66" charset="0"/>
              </a:rPr>
            </a:br>
            <a:r>
              <a:rPr lang="uk-UA" sz="4000" dirty="0" smtClean="0">
                <a:solidFill>
                  <a:srgbClr val="660033"/>
                </a:solidFill>
                <a:latin typeface="Monotype Corsiva" pitchFamily="66" charset="0"/>
              </a:rPr>
              <a:t>шлях особистого досвіду – найбільш важкий                                                                 </a:t>
            </a:r>
            <a:r>
              <a:rPr lang="uk-UA" sz="4000" b="1" i="1" dirty="0" smtClean="0">
                <a:solidFill>
                  <a:srgbClr val="660033"/>
                </a:solidFill>
                <a:latin typeface="Monotype Corsiva" pitchFamily="66" charset="0"/>
              </a:rPr>
              <a:t>Конфуцій</a:t>
            </a:r>
            <a:br>
              <a:rPr lang="uk-UA" sz="4000" b="1" i="1" dirty="0" smtClean="0">
                <a:solidFill>
                  <a:srgbClr val="660033"/>
                </a:solidFill>
                <a:latin typeface="Monotype Corsiva" pitchFamily="66" charset="0"/>
              </a:rPr>
            </a:br>
            <a:r>
              <a:rPr lang="uk-UA" sz="4000" b="1" i="1" dirty="0" smtClean="0">
                <a:solidFill>
                  <a:srgbClr val="660033"/>
                </a:solidFill>
                <a:latin typeface="Monotype Corsiva" pitchFamily="66" charset="0"/>
              </a:rPr>
              <a:t>                    </a:t>
            </a:r>
            <a:br>
              <a:rPr lang="uk-UA" sz="4000" b="1" i="1" dirty="0" smtClean="0">
                <a:solidFill>
                  <a:srgbClr val="660033"/>
                </a:solidFill>
                <a:latin typeface="Monotype Corsiva" pitchFamily="66" charset="0"/>
              </a:rPr>
            </a:br>
            <a:r>
              <a:rPr lang="uk-UA" sz="3200" b="1" i="1" dirty="0" smtClean="0">
                <a:solidFill>
                  <a:srgbClr val="660033"/>
                </a:solidFill>
                <a:latin typeface="Monotype Corsiva" pitchFamily="66" charset="0"/>
              </a:rPr>
              <a:t>      </a:t>
            </a:r>
            <a:r>
              <a:rPr lang="ru-RU" b="1" i="1" dirty="0" smtClean="0">
                <a:solidFill>
                  <a:srgbClr val="660033"/>
                </a:solidFill>
              </a:rPr>
              <a:t/>
            </a:r>
            <a:br>
              <a:rPr lang="ru-RU" b="1" i="1" dirty="0" smtClean="0">
                <a:solidFill>
                  <a:srgbClr val="660033"/>
                </a:solidFill>
              </a:rPr>
            </a:br>
            <a:endParaRPr lang="ru-RU" dirty="0" smtClean="0"/>
          </a:p>
        </p:txBody>
      </p:sp>
    </p:spTree>
  </p:cSld>
  <p:clrMapOvr>
    <a:masterClrMapping/>
  </p:clrMapOvr>
  <p:transition spd="slow" advClick="0" advTm="10000">
    <p:wheel spokes="2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375" y="285728"/>
            <a:ext cx="6524650" cy="2206647"/>
          </a:xfrm>
        </p:spPr>
        <p:txBody>
          <a:bodyPr/>
          <a:lstStyle/>
          <a:p>
            <a:pPr>
              <a:defRPr/>
            </a:pP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Молодий  спеціаліст  стає  хорошим  учителем, перш за все, завдяки обстановці  творчої праці </a:t>
            </a:r>
            <a:b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3200" b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педагогічного  й 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учнівського </a:t>
            </a:r>
            <a:b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колективів…</a:t>
            </a:r>
            <a:b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                                    В.Сухомлинський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6083" name="Содержимое 3" descr="obuchenie-gostinichno-turisticheskomu-biznesu-v-izraile.-studencheskiy-tur-v-g.eylat--9191-1338413068472711-6-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97225" y="3500438"/>
            <a:ext cx="2749550" cy="2625725"/>
          </a:xfrm>
        </p:spPr>
      </p:pic>
    </p:spTree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14338"/>
            <a:ext cx="7072362" cy="4429156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b="1" dirty="0" err="1" smtClean="0">
                <a:solidFill>
                  <a:srgbClr val="7030A0"/>
                </a:solidFill>
                <a:latin typeface="Monotype Corsiva" pitchFamily="66" charset="0"/>
              </a:rPr>
              <a:t>Креативне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latin typeface="Monotype Corsiva" pitchFamily="66" charset="0"/>
              </a:rPr>
              <a:t>мислення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—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це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складний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ментальний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процес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,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який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починається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 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із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залучення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інформації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 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і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 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закінчується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прийняттям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 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рішення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.</a:t>
            </a:r>
            <a:r>
              <a:rPr lang="uk-UA" b="1" i="1" dirty="0" smtClean="0">
                <a:solidFill>
                  <a:srgbClr val="660033"/>
                </a:solidFill>
                <a:latin typeface="Monotype Corsiva" pitchFamily="66" charset="0"/>
              </a:rPr>
              <a:t/>
            </a:r>
            <a:br>
              <a:rPr lang="uk-UA" b="1" i="1" dirty="0" smtClean="0">
                <a:solidFill>
                  <a:srgbClr val="660033"/>
                </a:solidFill>
                <a:latin typeface="Monotype Corsiva" pitchFamily="66" charset="0"/>
              </a:rPr>
            </a:br>
            <a:endParaRPr lang="ru-RU" dirty="0"/>
          </a:p>
        </p:txBody>
      </p:sp>
    </p:spTree>
  </p:cSld>
  <p:clrMapOvr>
    <a:masterClrMapping/>
  </p:clrMapOvr>
  <p:transition spd="slow" advClick="0" advTm="8000"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274638"/>
            <a:ext cx="6337300" cy="11541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2400" b="1" dirty="0" smtClean="0">
                <a:solidFill>
                  <a:srgbClr val="C00000"/>
                </a:solidFill>
              </a:rPr>
              <a:t>Креативне мислення</a:t>
            </a:r>
            <a:br>
              <a:rPr lang="uk-UA" sz="2400" b="1" dirty="0" smtClean="0">
                <a:solidFill>
                  <a:srgbClr val="C00000"/>
                </a:solidFill>
              </a:rPr>
            </a:br>
            <a:r>
              <a:rPr lang="uk-UA" sz="2400" b="1" dirty="0" smtClean="0">
                <a:solidFill>
                  <a:srgbClr val="C00000"/>
                </a:solidFill>
              </a:rPr>
              <a:t> називають “ спрямованим мисленням ”, тому що воно спрямоване на одержання бажаного результату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sz="quarter" idx="1"/>
          </p:nvPr>
        </p:nvSpPr>
        <p:spPr>
          <a:xfrm>
            <a:off x="755650" y="1357313"/>
            <a:ext cx="7573963" cy="5087937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uk-UA" dirty="0" smtClean="0"/>
          </a:p>
          <a:p>
            <a:pPr eaLnBrk="1" hangingPunct="1">
              <a:buFont typeface="Arial" pitchFamily="34" charset="0"/>
              <a:buNone/>
            </a:pPr>
            <a:endParaRPr lang="uk-UA" dirty="0" smtClean="0"/>
          </a:p>
          <a:p>
            <a:pPr eaLnBrk="1" hangingPunct="1">
              <a:buFont typeface="Arial" pitchFamily="34" charset="0"/>
              <a:buNone/>
            </a:pPr>
            <a:endParaRPr lang="uk-UA" dirty="0" smtClean="0"/>
          </a:p>
          <a:p>
            <a:pPr algn="ctr" eaLnBrk="1" hangingPunct="1">
              <a:buFont typeface="Arial" pitchFamily="34" charset="0"/>
              <a:buNone/>
            </a:pPr>
            <a:endParaRPr lang="ru-RU" dirty="0" smtClean="0"/>
          </a:p>
        </p:txBody>
      </p:sp>
      <p:sp>
        <p:nvSpPr>
          <p:cNvPr id="4" name="Овал 3"/>
          <p:cNvSpPr/>
          <p:nvPr/>
        </p:nvSpPr>
        <p:spPr>
          <a:xfrm>
            <a:off x="3286116" y="3143250"/>
            <a:ext cx="2571768" cy="214313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ять складових критичного мислення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857500" y="1785938"/>
            <a:ext cx="2857500" cy="928687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Самостійне мислення</a:t>
            </a:r>
            <a:endParaRPr lang="ru-RU" sz="2400" b="1" dirty="0"/>
          </a:p>
        </p:txBody>
      </p:sp>
      <p:sp>
        <p:nvSpPr>
          <p:cNvPr id="6" name="Овал 5"/>
          <p:cNvSpPr/>
          <p:nvPr/>
        </p:nvSpPr>
        <p:spPr>
          <a:xfrm>
            <a:off x="1116013" y="2143116"/>
            <a:ext cx="1955800" cy="207169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tx1"/>
                </a:solidFill>
              </a:rPr>
              <a:t>Інформація - відправний, а не кінцевий  пункт критичного мислення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000760" y="2071678"/>
            <a:ext cx="2027228" cy="214154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tx1"/>
                </a:solidFill>
                <a:cs typeface="Times New Roman" pitchFamily="18" charset="0"/>
              </a:rPr>
              <a:t>Критичне мислення починається з постановки питань і з</a:t>
            </a:r>
            <a:r>
              <a:rPr lang="en-US" sz="1400" b="1" dirty="0">
                <a:solidFill>
                  <a:schemeClr val="tx1"/>
                </a:solidFill>
                <a:cs typeface="Times New Roman" pitchFamily="18" charset="0"/>
              </a:rPr>
              <a:t>’</a:t>
            </a:r>
            <a:r>
              <a:rPr lang="uk-UA" sz="1400" b="1" dirty="0" err="1">
                <a:solidFill>
                  <a:schemeClr val="tx1"/>
                </a:solidFill>
                <a:cs typeface="Times New Roman" pitchFamily="18" charset="0"/>
              </a:rPr>
              <a:t>ясування</a:t>
            </a:r>
            <a:r>
              <a:rPr lang="uk-UA" sz="1400" b="1" dirty="0">
                <a:solidFill>
                  <a:schemeClr val="tx1"/>
                </a:solidFill>
                <a:cs typeface="Times New Roman" pitchFamily="18" charset="0"/>
              </a:rPr>
              <a:t> проблем, які потрібно </a:t>
            </a:r>
            <a:r>
              <a:rPr lang="uk-UA" sz="1400" b="1" dirty="0" err="1">
                <a:solidFill>
                  <a:schemeClr val="tx1"/>
                </a:solidFill>
                <a:cs typeface="Times New Roman" pitchFamily="18" charset="0"/>
              </a:rPr>
              <a:t>розв</a:t>
            </a:r>
            <a:r>
              <a:rPr lang="en-US" sz="1400" b="1" dirty="0">
                <a:solidFill>
                  <a:schemeClr val="tx1"/>
                </a:solidFill>
                <a:cs typeface="Times New Roman" pitchFamily="18" charset="0"/>
              </a:rPr>
              <a:t>’</a:t>
            </a:r>
            <a:r>
              <a:rPr lang="uk-UA" sz="1400" b="1" dirty="0" err="1">
                <a:solidFill>
                  <a:schemeClr val="tx1"/>
                </a:solidFill>
                <a:cs typeface="Times New Roman" pitchFamily="18" charset="0"/>
              </a:rPr>
              <a:t>язати</a:t>
            </a:r>
            <a:endParaRPr lang="ru-RU" sz="14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87450" y="4857760"/>
            <a:ext cx="2598732" cy="20002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tx1"/>
                </a:solidFill>
              </a:rPr>
              <a:t>Переконлива аргументація: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tx1"/>
                </a:solidFill>
              </a:rPr>
              <a:t>твердження 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tx1"/>
                </a:solidFill>
              </a:rPr>
              <a:t>доведення,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tx1"/>
                </a:solidFill>
              </a:rPr>
              <a:t>докази,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tx1"/>
                </a:solidFill>
              </a:rPr>
              <a:t>підстава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429256" y="4929198"/>
            <a:ext cx="2786081" cy="192880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</a:rPr>
              <a:t>Соціальне мислення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6200000" flipV="1">
            <a:off x="4303711" y="2911471"/>
            <a:ext cx="428626" cy="349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715008" y="3571876"/>
            <a:ext cx="428625" cy="141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0800000">
            <a:off x="3000380" y="3571878"/>
            <a:ext cx="571489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4" idx="3"/>
            <a:endCxn id="8" idx="7"/>
          </p:cNvCxnSpPr>
          <p:nvPr/>
        </p:nvCxnSpPr>
        <p:spPr>
          <a:xfrm rot="5400000">
            <a:off x="3445098" y="4933042"/>
            <a:ext cx="178155" cy="2571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4" idx="5"/>
          </p:cNvCxnSpPr>
          <p:nvPr/>
        </p:nvCxnSpPr>
        <p:spPr>
          <a:xfrm rot="16200000" flipH="1">
            <a:off x="5528223" y="4925566"/>
            <a:ext cx="345551" cy="439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5000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847013" cy="1239838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Необхідність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у навиках критичного мислення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989138"/>
            <a:ext cx="6626225" cy="4495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uk-UA" dirty="0" smtClean="0"/>
              <a:t>Світ дуже швидко змінюється, тому треба:</a:t>
            </a:r>
          </a:p>
          <a:p>
            <a:pPr eaLnBrk="1" hangingPunct="1"/>
            <a:r>
              <a:rPr lang="uk-UA" dirty="0" smtClean="0">
                <a:solidFill>
                  <a:schemeClr val="hlink"/>
                </a:solidFill>
              </a:rPr>
              <a:t>Вміти орієнтуватися</a:t>
            </a:r>
            <a:r>
              <a:rPr lang="uk-UA" dirty="0" smtClean="0"/>
              <a:t> у великому потоці інформації та знаходити необхідне;</a:t>
            </a:r>
          </a:p>
          <a:p>
            <a:pPr eaLnBrk="1" hangingPunct="1"/>
            <a:r>
              <a:rPr lang="uk-UA" dirty="0" smtClean="0">
                <a:solidFill>
                  <a:schemeClr val="hlink"/>
                </a:solidFill>
              </a:rPr>
              <a:t>Вміти осмислити, впорядкувати</a:t>
            </a:r>
            <a:r>
              <a:rPr lang="uk-UA" dirty="0" smtClean="0"/>
              <a:t> та використати (застосувати) отриману інформацію.</a:t>
            </a:r>
          </a:p>
          <a:p>
            <a:pPr eaLnBrk="1" hangingPunct="1"/>
            <a:endParaRPr lang="uk-UA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ransition spd="slow" advClick="0" advTm="13000">
    <p:strips dir="l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2620</TotalTime>
  <Words>1051</Words>
  <Application>Microsoft Office PowerPoint</Application>
  <PresentationFormat>Экран (4:3)</PresentationFormat>
  <Paragraphs>244</Paragraphs>
  <Slides>60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Тема2</vt:lpstr>
      <vt:lpstr>Творчий  звіт  вчителя  української  мови  та  літератури Червонотоківської  ЗШ  І-ІІІ  ступенів Верхогляд  Лариси  Володимирівни</vt:lpstr>
      <vt:lpstr>Педагогічне кредо</vt:lpstr>
      <vt:lpstr>Дата народження: 21.01.1980 Освіта:  вища Закінчила  Криворізький державний педагогічний університет (2009 р.)  Спеціальність за дипломом:  “Педагогіка і методика середньої освіти. Українська мова  та література”  Кваліфікація за дипломом:  Вчитель української мови  і літератури  та зарубіжної літератури  Посада:  Вчитель української мови та літератури Педагогічний  стаж :  5 років  (3 роки в школі) Кваліфікаційна категорія: “Спеціаліст”</vt:lpstr>
      <vt:lpstr>Диплом</vt:lpstr>
      <vt:lpstr>Проблема школи</vt:lpstr>
      <vt:lpstr>            Перед людиною три шляхи до пізнання: Шлях критичного мислення – найбільш благородний, шлях наслідування –  найбільш легкий і  шлях особистого досвіду – найбільш важкий                                                                 Конфуцій                             </vt:lpstr>
      <vt:lpstr>     Креативне мислення — це складний    ментальний процес, який починається   із залучення інформації   і   закінчується прийняттям   рішення. </vt:lpstr>
      <vt:lpstr>Креативне мислення  називають “ спрямованим мисленням ”, тому що воно спрямоване на одержання бажаного результату</vt:lpstr>
      <vt:lpstr>Необхідність  у навиках критичного мислення</vt:lpstr>
      <vt:lpstr>Креативне мислення - це</vt:lpstr>
      <vt:lpstr>ЗАСОБИ РОЗВИТКУ  КРЕАТИВНОГО МИСЛЕННЯ</vt:lpstr>
      <vt:lpstr>   ЕТАПИ КРИТИЧНОГО МИСЛЕННЯ “ Виклик – осмислення – роздуми ”</vt:lpstr>
      <vt:lpstr>ДІЯЛЬНІСТЬ УЧНЯ,  ЯКИЙ КРИТИЧНО МИСЛИТЬ</vt:lpstr>
      <vt:lpstr>“ Ми замислюємося, тільки коли перед  нами виникає проблема .”                                                              Джон Дьюї</vt:lpstr>
      <vt:lpstr>Механізм технології розвитку критичного мислення</vt:lpstr>
      <vt:lpstr>Евокація (фаза актуалізації):</vt:lpstr>
      <vt:lpstr>Осмислення  (вивчення нового матеріалу):</vt:lpstr>
      <vt:lpstr>Табличка Елвермана</vt:lpstr>
      <vt:lpstr>Читання   з   системою   позначок «ПОМІЧ»</vt:lpstr>
      <vt:lpstr>                                                                 хитрий-прехитрий                                                         “обминав усякі небезпеки ще й інших                                                                  своїх товаришів остерігав”       ЛИС МИКИТА            сміливий, вигадливий, спритний                                                         Суєвірність, святий                                                        “справедливий цар, його добродійність                                               </vt:lpstr>
      <vt:lpstr>Слайд 21</vt:lpstr>
      <vt:lpstr>Рефлексія:</vt:lpstr>
      <vt:lpstr>Сенкан</vt:lpstr>
      <vt:lpstr>Методична діяльність</vt:lpstr>
      <vt:lpstr>Д о п о в і д і:  “Тренінгові  технології  як  одна  з  форм   розвитку  нестандартного  мислення                               учнів”              2012 р.   “Формування   творчої  особистості  учня   як  соціальна  та  педагогічна                проблема”                    2013 р. </vt:lpstr>
      <vt:lpstr>Професійна діяльність</vt:lpstr>
      <vt:lpstr>       Проведення відкритих уроків Уроки з української мови:                 5 кл. – ”Узагальнення і систематизація знань з розділу “Синтаксис і пунктуація”                     6 кл.-  “Морфологія. Загальна характеристика частин мови”  7 кл. – “Способи творення дієслів”                 7 кл. – “Узагальнення і систематизація знань з розділу “Дієслово” </vt:lpstr>
      <vt:lpstr> Відкритий  урок  з  української  мови  в  6  класі  на  тему: “Морфологія.  Загальна характеристика частин мови”</vt:lpstr>
      <vt:lpstr>Слайд 29</vt:lpstr>
      <vt:lpstr>Слайд 30</vt:lpstr>
      <vt:lpstr>Слайд 31</vt:lpstr>
      <vt:lpstr>Слайд 32</vt:lpstr>
      <vt:lpstr>Слайд 33</vt:lpstr>
      <vt:lpstr>Слайд 34</vt:lpstr>
      <vt:lpstr>Відкритий урок  з української мови в 6 класі “Іменник: загальне значення,  морфологічні ознаки, синтаксична роль”</vt:lpstr>
      <vt:lpstr>Слайд 36</vt:lpstr>
      <vt:lpstr>Слайд 37</vt:lpstr>
      <vt:lpstr>   Проведення відкритих уроків  Уроки з української літератури:  “С.Черкасенко. “Малий горбань”. Образ Павлика-душевно красивого і щедрого хлопчика”.      9 кл. – “Поети  Дніпропетровщини про  Велику  Вітчизняну  войну”  </vt:lpstr>
      <vt:lpstr>Проект  “Тополя” Т.Г.Шевченка</vt:lpstr>
      <vt:lpstr>     Позакласні заходи День української писемності та мови  (9 листопада кожного року)       Міжнародний день рідної мови  (21 лютого кожного року)      Шевченківські дні  (9-10 березня протягом кожного року)   </vt:lpstr>
      <vt:lpstr>Урок-змагання  “Ігри патріотів”   до Дня мови  </vt:lpstr>
      <vt:lpstr>Ро</vt:lpstr>
      <vt:lpstr>Слайд 43</vt:lpstr>
      <vt:lpstr>Слайд 44</vt:lpstr>
      <vt:lpstr>Слайд 45</vt:lpstr>
      <vt:lpstr>Слайд 46</vt:lpstr>
      <vt:lpstr>   Захід  “Ми  чуємо  тебе,  Тарасе, крізь століття…”, присвячений 200-річчю Тараса  Шевченка</vt:lpstr>
      <vt:lpstr>Слайд 48</vt:lpstr>
      <vt:lpstr>“Життєвий заповіт Шевченка…”</vt:lpstr>
      <vt:lpstr>   - Здоров, Тарасе! На хвильку забігла до тебе. Ось твоя свитка, полатана вже. - О, як гарно полатана!Яринко, ти вже, як дівка, шиєш! Рідненька моя, хоч ти мене не забуваєш. -Давай , я тобі ще й сорочку виперу, зашию…-Не треба, я сам…</vt:lpstr>
      <vt:lpstr>Слайд 51</vt:lpstr>
      <vt:lpstr>   Сценка “Тарас у дяка” Ти нам залишив прагнення високі, Шляхи священні, по яких іти Твого сумління й мужності уроки Ми бережем і будем берегти. </vt:lpstr>
      <vt:lpstr>Слайд 53</vt:lpstr>
      <vt:lpstr>Участь учнів в конкурсах та олімпіадах</vt:lpstr>
      <vt:lpstr>Всеукраїнська предметна олімпіада  “Олімпус”</vt:lpstr>
      <vt:lpstr>   Кучма Є.,Талатай О. ученицІ 5 класу – Дипломи  Лауреата Костяк  А.,учениця 7 класу –  Диплом Лауреата  </vt:lpstr>
      <vt:lpstr>          Міжнародний конкурс з української мови імені Петра Яцика. Вознюк М.  (6 клас)  ІІІ   місце Кучма Є. ( 6 клас)  ІІ   місце      Конкурс “Собори наших душ” Запорожченко С. (7 клас) ІІІ   місце  </vt:lpstr>
      <vt:lpstr>Нагороди</vt:lpstr>
      <vt:lpstr>Нагороди</vt:lpstr>
      <vt:lpstr>  Молодий  спеціаліст  стає  хорошим  учителем, перш за все, завдяки обстановці  творчої праці  педагогічного  й  учнівського  колективів…                                      В.Сухомлинський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 вчителя української мови та літератури Верхогляд Лариси Володимирівни</dc:title>
  <dc:creator>Home</dc:creator>
  <cp:lastModifiedBy>Алина</cp:lastModifiedBy>
  <cp:revision>264</cp:revision>
  <dcterms:created xsi:type="dcterms:W3CDTF">2014-08-11T13:23:44Z</dcterms:created>
  <dcterms:modified xsi:type="dcterms:W3CDTF">2015-02-10T10:00:43Z</dcterms:modified>
</cp:coreProperties>
</file>