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5" r:id="rId2"/>
    <p:sldMasterId id="2147483679" r:id="rId3"/>
    <p:sldMasterId id="2147483683" r:id="rId4"/>
    <p:sldMasterId id="2147483689" r:id="rId5"/>
    <p:sldMasterId id="2147483693" r:id="rId6"/>
    <p:sldMasterId id="2147483715" r:id="rId7"/>
  </p:sldMasterIdLst>
  <p:notesMasterIdLst>
    <p:notesMasterId r:id="rId28"/>
  </p:notesMasterIdLst>
  <p:sldIdLst>
    <p:sldId id="256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7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33CCFF"/>
    <a:srgbClr val="800000"/>
    <a:srgbClr val="3399FF"/>
    <a:srgbClr val="FFFF66"/>
    <a:srgbClr val="CC99FF"/>
    <a:srgbClr val="CCFF99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BBFFC-EC39-4CC1-A28E-19AB1255317E}" type="datetimeFigureOut">
              <a:rPr lang="uk-UA" smtClean="0"/>
              <a:pPr/>
              <a:t>03.02.2015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4C25F-F72E-44A1-AB6E-2E99DE641A8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C25F-F72E-44A1-AB6E-2E99DE641A8F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8"/>
              <a:ext cx="4299" cy="3371"/>
              <a:chOff x="0" y="1"/>
              <a:chExt cx="5533" cy="4340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1"/>
                <a:ext cx="5470" cy="4340"/>
                <a:chOff x="0" y="1"/>
                <a:chExt cx="5470" cy="4340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8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5470" cy="4340"/>
                  <a:chOff x="0" y="1"/>
                  <a:chExt cx="5470" cy="4340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7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4"/>
                    <a:ext cx="778" cy="1515"/>
                    <a:chOff x="1633" y="102"/>
                    <a:chExt cx="778" cy="1515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9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1"/>
                    <a:ext cx="635" cy="1534"/>
                    <a:chOff x="1935" y="29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5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3" cy="717"/>
                    <a:chOff x="2683" y="445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8" cy="1520"/>
                    <a:chOff x="2800" y="41"/>
                    <a:chExt cx="638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0" y="134"/>
                    <a:ext cx="1015" cy="1463"/>
                    <a:chOff x="2936" y="162"/>
                    <a:chExt cx="1015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3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0"/>
                    <a:ext cx="460" cy="2329"/>
                    <a:chOff x="1953" y="1988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0" y="2693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1" y="3896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1" cy="2424"/>
                    <a:chOff x="3181" y="1867"/>
                    <a:chExt cx="881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1" cy="2385"/>
                    <a:chOff x="3006" y="1984"/>
                    <a:chExt cx="621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4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1"/>
                    <a:chOff x="2819" y="2099"/>
                    <a:chExt cx="404" cy="2221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2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8" cy="2185"/>
                    <a:chOff x="2287" y="2135"/>
                    <a:chExt cx="428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2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3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832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32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528B-8FD6-4E29-82BA-19493758E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DC3A1-B1DD-46ED-95A5-5A326F65D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1E113-2AFA-4E31-9716-A7195E6FB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664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64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2BCA9-C492-4181-A849-20616DD7A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C329F-67EB-461A-9E17-8B6CFCCB8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8C57E-8872-48B9-8D6B-2430A4974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6FA78-1835-4EE9-92BA-89FFDD536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0F4B7-A985-43DC-A014-4AD90A8D3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4BB3B-3A32-4CE8-88A0-7F210D32A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D97B2-2092-4279-9A78-F7EE432E1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23A06-58AE-4F63-84C0-A4261D520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5C45E-B34C-4D5F-AFB8-57FF3B3E4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F8955-35AB-414F-805B-5FAA5961D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CEA8F-0B1C-4E76-A27A-1185DD626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04933-A6C7-4C83-8728-CA38E9BD4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816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6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B3526-164E-4547-A1DB-8DB16F088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20465-752D-4F2B-B96B-C748A1C75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ED015-995E-4703-9D06-B4BE824C0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C3A19-A355-4F03-8757-00BC0D8F6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A3AB7-5B38-4BB9-8F14-22E9FFD7B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FBE53-B1E6-4357-B14A-0BBE3AC70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CCB8F-5C1B-491F-925A-E49F43400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6BAD8-76B9-49E9-AD50-AE10F752B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E8A4F-CDBE-4DBF-86FA-40183F747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76BB7-44BE-4058-A259-D9ECD3BFD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1BD31-31F0-407D-A95C-1ADD5C740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88F17-4052-4A08-BB79-D00C57867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1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172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82A34-FA0F-4ACF-BE3A-82AF417B6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0AD92-34EF-4D0C-8354-C24DB7A8E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13199-687E-44C4-9874-9716FDA30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578BC-DE17-4C38-B5B4-4C65187FF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9CE25-81AE-4868-A97D-E3234A9EB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75F3F-6D71-47FE-98A7-EDB0E7677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C2C1B-C94B-41CA-AFE8-559FC84E5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193FB-625B-4862-B1FA-54DD48E76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48134-8D49-431C-A064-1B4F9887A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48A9C-FE42-4596-898B-D733F19E3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FD5DF-2569-47BE-8A5D-3B6F47906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20D2F-8F27-40DC-A410-C90DF775B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092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092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503B5-2FE6-415B-A6B2-E5F37F5F7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07DFE-2CEE-4AC0-9B3B-F84CB90FF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D5D27-7D78-4453-99C0-6E2496EEE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4AC99-66F0-41B4-886C-979BD4F98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29107-1415-44BD-8BAD-F0471CEC0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12A00-5194-480A-9FF3-28AE7C970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B54D0-2D0C-4514-843C-B7F05B721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1D31F-E3CE-4487-9EF2-0BA2FDD5E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09BBC-AD64-453B-881F-879814C7C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AFC26-67DF-45F9-AA39-C470ED0A0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7E5FC-BF97-4A49-8FE6-F7342CDF3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BB23E-C67C-4629-B787-AD94C2CBD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525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525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38BCB-7991-46AE-AF36-6274A065E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70C34-D17F-4AC3-AD15-373F26403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F93F8-F1D3-43AA-8EFE-506733B4B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473C1-C155-464D-94DB-69AA6AA49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F6644-E1C2-4889-B9E7-806D38AA5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864BC-43FD-4745-ADCA-FD50EC481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F927C-3D7C-48B3-B2D7-AD7C5FA11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D527E-C0B4-4ADD-92D0-2F2E4EF62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13B22-58FD-4C71-8406-A2B3F842E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9DCB2-5432-442F-82C1-BD6979AC8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EB91B-0AA2-49C5-8D2A-91E920FBE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78F6E-42AF-47B2-8E53-151C77B9B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CFB45-07E7-4DAE-8AD3-27D1BC735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D282D-AD83-4FFA-9F54-6E3D60266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3E265-5B95-4C85-A178-F2387306B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CB0F7-9A8E-4659-9411-D3CDC9F5C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F5CAD-5344-4B3E-B9B4-CB9A2D63C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FE703-BD0A-4C1C-A0CA-285B8E7CE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84357-6A22-456E-980E-3CB90ED2E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BED60-D4E8-4104-86CF-9728035FC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77128-6759-43DE-80CF-83A3024B4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D142F-6CB8-4B5D-B0D2-0A64EA6C1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D66CE-C1F8-4C37-875A-17A948B0B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5CCC3-2F34-42BF-8F16-1421BD223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00CD8-CD03-456B-ADCC-6616EC6CC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0EBD0-0361-4D05-96A3-21C61B2CD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7172" name="Oval 4"/>
              <p:cNvSpPr>
                <a:spLocks noChangeArrowheads="1"/>
              </p:cNvSpPr>
              <p:nvPr/>
            </p:nvSpPr>
            <p:spPr bwMode="hidden">
              <a:xfrm>
                <a:off x="2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7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7175" name="Oval 7"/>
              <p:cNvSpPr>
                <a:spLocks noChangeArrowheads="1"/>
              </p:cNvSpPr>
              <p:nvPr/>
            </p:nvSpPr>
            <p:spPr bwMode="hidden">
              <a:xfrm>
                <a:off x="-2" y="2"/>
                <a:ext cx="770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76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717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7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7182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183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718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9" y="2236"/>
                    <a:ext cx="1717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18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22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718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19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719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19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719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9" y="1631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19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1" y="2033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719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19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720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0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4"/>
                    <a:ext cx="755" cy="34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720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3" y="1128"/>
                    <a:ext cx="1237" cy="21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0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1" y="918"/>
                    <a:ext cx="665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720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4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0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721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9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1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1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721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1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721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1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721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6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2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722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2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1"/>
                    <a:ext cx="755" cy="34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722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2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72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723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3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9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723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3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723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3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724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4" y="922"/>
                    <a:ext cx="1055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4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724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7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4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9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724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0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4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8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724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4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725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4" y="934"/>
                    <a:ext cx="1058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5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725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5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725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5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726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6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6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726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6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5" y="3634"/>
                    <a:ext cx="851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726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5" y="2689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6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7" y="3894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726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7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727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6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7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0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727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6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7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1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727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0" y="2709"/>
                    <a:ext cx="1466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7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7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728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8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4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728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84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2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8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8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8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0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8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8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90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91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9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9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9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95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2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9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2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97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9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9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0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0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0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0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04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30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0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0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B2869F8-4DD3-414D-9E5B-D50C46635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6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0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560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560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560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561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561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1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1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1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2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2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562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2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2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2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39DF8F4-024D-4B2F-917C-0610FD702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7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710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0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0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8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711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1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1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1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1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1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1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1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1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2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2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2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2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712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2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2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2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2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2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3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3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3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3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3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9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713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3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3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3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4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714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4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714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4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4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4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B45C03D-841B-445C-B0A1-93552201F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714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8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7065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7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7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7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7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7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7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7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7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7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7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8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8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8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8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8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8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8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8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8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8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9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9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9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069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069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069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9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9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7E321E83-FBBF-483B-904D-B9FF53DDF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9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7987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87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87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87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87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88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88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88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88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88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88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88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88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88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88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89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89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89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89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89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89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989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989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989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9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626F9E9-076E-43C1-B62D-C2EC108C9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990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0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421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1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1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1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1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1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1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1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1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422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42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423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3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3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4239593-9931-41C3-8175-6860CE906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1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11F2F82-C42B-4479-A313-2E189819A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edaplus.info/produce/oatmeal.ht" TargetMode="External"/><Relationship Id="rId13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12" Type="http://schemas.openxmlformats.org/officeDocument/2006/relationships/hyperlink" Target="http://edaplus.info/produce/buckwheat.ht" TargetMode="External"/><Relationship Id="rId2" Type="http://schemas.openxmlformats.org/officeDocument/2006/relationships/hyperlink" Target="http://edaplus.info/produce/cashew.ht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edaplus.info/produce/pea.ht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5" Type="http://schemas.openxmlformats.org/officeDocument/2006/relationships/image" Target="../media/image24.jpeg"/><Relationship Id="rId10" Type="http://schemas.openxmlformats.org/officeDocument/2006/relationships/hyperlink" Target="http://edaplus.info/produce/laminaria.ht" TargetMode="External"/><Relationship Id="rId4" Type="http://schemas.openxmlformats.org/officeDocument/2006/relationships/hyperlink" Target="http://edaplus.info/produce/walnut.ht" TargetMode="External"/><Relationship Id="rId9" Type="http://schemas.openxmlformats.org/officeDocument/2006/relationships/image" Target="../media/image21.jpeg"/><Relationship Id="rId14" Type="http://schemas.openxmlformats.org/officeDocument/2006/relationships/hyperlink" Target="http://edaplus.info/produce/millet.h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28596" y="214290"/>
            <a:ext cx="8358246" cy="1357322"/>
          </a:xfrm>
        </p:spPr>
        <p:txBody>
          <a:bodyPr/>
          <a:lstStyle/>
          <a:p>
            <a:pPr eaLnBrk="1" hangingPunct="1"/>
            <a:r>
              <a:rPr lang="uk-UA" sz="6000" dirty="0" smtClean="0">
                <a:latin typeface="Times New Roman" pitchFamily="18" charset="0"/>
              </a:rPr>
              <a:t>   </a:t>
            </a:r>
            <a:r>
              <a:rPr lang="uk-UA" sz="6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Презентація проекту:</a:t>
            </a:r>
            <a:endParaRPr lang="ru-RU" sz="60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4282" y="1500174"/>
            <a:ext cx="8572560" cy="4071966"/>
          </a:xfrm>
        </p:spPr>
        <p:txBody>
          <a:bodyPr/>
          <a:lstStyle/>
          <a:p>
            <a:pPr eaLnBrk="1" hangingPunct="1"/>
            <a:r>
              <a:rPr lang="uk-UA" sz="8000" b="1" i="1" dirty="0" err="1" smtClean="0">
                <a:solidFill>
                  <a:srgbClr val="002060"/>
                </a:solidFill>
                <a:latin typeface="Comic Sans MS" pitchFamily="66" charset="0"/>
              </a:rPr>
              <a:t>“Цікавинки</a:t>
            </a:r>
            <a:r>
              <a:rPr lang="uk-UA" sz="8000" b="1" i="1" dirty="0" smtClean="0">
                <a:solidFill>
                  <a:srgbClr val="002060"/>
                </a:solidFill>
                <a:latin typeface="Comic Sans MS" pitchFamily="66" charset="0"/>
              </a:rPr>
              <a:t> з життя хімічних </a:t>
            </a:r>
            <a:r>
              <a:rPr lang="uk-UA" sz="8000" b="1" i="1" dirty="0" err="1" smtClean="0">
                <a:solidFill>
                  <a:srgbClr val="002060"/>
                </a:solidFill>
                <a:latin typeface="Comic Sans MS" pitchFamily="66" charset="0"/>
              </a:rPr>
              <a:t>елементів”</a:t>
            </a:r>
            <a:endParaRPr lang="ru-RU" sz="8000" b="1" i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2" descr="C:\Users\Дом\Downloads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429264"/>
            <a:ext cx="1559538" cy="987049"/>
          </a:xfrm>
          <a:prstGeom prst="rect">
            <a:avLst/>
          </a:prstGeom>
          <a:noFill/>
        </p:spPr>
      </p:pic>
      <p:pic>
        <p:nvPicPr>
          <p:cNvPr id="5" name="Picture 2" descr="C:\Users\Дом\Downloads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4572008"/>
            <a:ext cx="1438284" cy="1438284"/>
          </a:xfrm>
          <a:prstGeom prst="rect">
            <a:avLst/>
          </a:prstGeom>
          <a:noFill/>
        </p:spPr>
      </p:pic>
      <p:pic>
        <p:nvPicPr>
          <p:cNvPr id="6" name="Picture 2" descr="C:\Users\Дом\Downloads\karbon--i263157.jpg"/>
          <p:cNvPicPr>
            <a:picLocks noChangeAspect="1" noChangeArrowheads="1"/>
          </p:cNvPicPr>
          <p:nvPr/>
        </p:nvPicPr>
        <p:blipFill>
          <a:blip r:embed="rId4"/>
          <a:srcRect b="28750"/>
          <a:stretch>
            <a:fillRect/>
          </a:stretch>
        </p:blipFill>
        <p:spPr bwMode="auto">
          <a:xfrm>
            <a:off x="5357818" y="5286388"/>
            <a:ext cx="1285884" cy="1374291"/>
          </a:xfrm>
          <a:prstGeom prst="rect">
            <a:avLst/>
          </a:prstGeom>
          <a:noFill/>
        </p:spPr>
      </p:pic>
      <p:pic>
        <p:nvPicPr>
          <p:cNvPr id="7" name="Picture 2" descr="C:\Users\Дом\Downloads\depositphotos_6289267-Neon-form-Periodic-Table-of-Elements.jpg"/>
          <p:cNvPicPr>
            <a:picLocks noChangeAspect="1" noChangeArrowheads="1"/>
          </p:cNvPicPr>
          <p:nvPr/>
        </p:nvPicPr>
        <p:blipFill>
          <a:blip r:embed="rId5" cstate="print"/>
          <a:srcRect l="8696" r="17391" b="11468"/>
          <a:stretch>
            <a:fillRect/>
          </a:stretch>
        </p:blipFill>
        <p:spPr bwMode="auto">
          <a:xfrm>
            <a:off x="214282" y="4714884"/>
            <a:ext cx="1380052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57260"/>
          </a:xfrm>
        </p:spPr>
        <p:txBody>
          <a:bodyPr/>
          <a:lstStyle/>
          <a:p>
            <a:r>
              <a:rPr lang="uk-UA" sz="6000" b="1" dirty="0" smtClean="0">
                <a:solidFill>
                  <a:srgbClr val="7030A0"/>
                </a:solidFill>
                <a:effectLst/>
                <a:latin typeface="Comic Sans MS" pitchFamily="66" charset="0"/>
              </a:rPr>
              <a:t>Білий фосфор. </a:t>
            </a:r>
            <a:endParaRPr lang="uk-UA" sz="6000" b="1" dirty="0"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357298"/>
            <a:ext cx="7500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000875" algn="l"/>
              </a:tabLst>
            </a:pPr>
            <a:r>
              <a:rPr lang="uk-UA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Надзвичайно отруйний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шкірі залишає хворобливі опіки. 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Доза </a:t>
            </a:r>
            <a:r>
              <a:rPr lang="ru-RU" sz="28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0,1г смертельна для </a:t>
            </a:r>
            <a:r>
              <a:rPr lang="ru-RU" sz="28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encrypted-tbn2.gstatic.com/images?q=tbn:ANd9GcRQ5QLBVbek1eALt49i830yA1pKEKg7C-x5ntuPXE9-GbSkqHOHqVyniHDW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143248"/>
            <a:ext cx="385765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encrypted-tbn0.gstatic.com/images?q=tbn:ANd9GcQTBFgeJ47FAcAam52DJ9eCiH7fN724SEoJsfNiHSw-SvIyiubq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071810"/>
            <a:ext cx="38576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  <a:effectLst/>
                <a:latin typeface="Comic Sans MS" pitchFamily="66" charset="0"/>
              </a:rPr>
              <a:t>Червоний фосфор: </a:t>
            </a:r>
            <a:endParaRPr lang="uk-UA" b="1" dirty="0"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546" y="1214422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Виробництво сірників</a:t>
            </a:r>
            <a:endParaRPr lang="uk-UA" sz="36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encrypted-tbn2.gstatic.com/images?q=tbn:ANd9GcQ18DWC6xbkqbbxcmKmKMh819pAQdJWf0XNMuck5routWk6JcQ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928802"/>
            <a:ext cx="307183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encrypted-tbn3.gstatic.com/images?q=tbn:ANd9GcRjAFszSsrcoTqiB0XOeUcqTUqMWcDkfNncyd_jf_-391tb7qG3v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000240"/>
            <a:ext cx="30718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57422" y="4286256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  <a:latin typeface="Comic Sans MS" pitchFamily="66" charset="0"/>
              </a:rPr>
              <a:t>Чорний фосфор:</a:t>
            </a:r>
            <a:endParaRPr lang="uk-UA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https://encrypted-tbn3.gstatic.com/images?q=tbn:ANd9GcQaDcY6o5WAovykXMw0JI2mMuyZGggsHSLycFAnNLr9FdoOaD8LtQ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5072074"/>
            <a:ext cx="321471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00100" y="5500702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Напівпровідник</a:t>
            </a:r>
            <a:endParaRPr lang="uk-UA" sz="36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71570"/>
          </a:xfrm>
        </p:spPr>
        <p:txBody>
          <a:bodyPr/>
          <a:lstStyle/>
          <a:p>
            <a:r>
              <a:rPr lang="uk-UA" sz="6000" b="1" dirty="0" smtClean="0">
                <a:solidFill>
                  <a:srgbClr val="7030A0"/>
                </a:solidFill>
                <a:effectLst/>
                <a:latin typeface="Comic Sans MS" pitchFamily="66" charset="0"/>
              </a:rPr>
              <a:t>Магній.</a:t>
            </a:r>
            <a:endParaRPr lang="uk-UA" sz="6000" b="1" dirty="0"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285860"/>
            <a:ext cx="80010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80-90% сучасних людей страждають від дефіциту магнію, що проявляється по-різному – безсоння, хронічна </a:t>
            </a:r>
            <a:r>
              <a:rPr lang="uk-UA" sz="28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усталість</a:t>
            </a:r>
            <a:r>
              <a:rPr lang="uk-UA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мігрень, остеопороз, артрит, </a:t>
            </a:r>
            <a:r>
              <a:rPr lang="uk-UA" sz="28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м’язеві</a:t>
            </a:r>
            <a:r>
              <a:rPr lang="uk-UA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судороги та спазми, сердечна аритмія, запори. Тому магній вважають природнім транквілізатором (заспокійливим), та антистресовим мінералом.</a:t>
            </a:r>
            <a:endParaRPr lang="uk-UA" sz="28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Дом\Downloads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643446"/>
            <a:ext cx="2786082" cy="1763343"/>
          </a:xfrm>
          <a:prstGeom prst="rect">
            <a:avLst/>
          </a:prstGeom>
          <a:noFill/>
        </p:spPr>
      </p:pic>
      <p:pic>
        <p:nvPicPr>
          <p:cNvPr id="3075" name="Picture 3" descr="C:\Users\Дом\Downloads\160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071942"/>
            <a:ext cx="3429024" cy="2581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1142984"/>
            <a:ext cx="7929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Кеш'ю, арахіс, грецькі горіхи, горох, пшениця, вівсянка, гречка, ламінарія, лимони,  пшоно та </a:t>
            </a:r>
            <a:r>
              <a:rPr lang="uk-UA" sz="28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ячнєва</a:t>
            </a:r>
            <a:r>
              <a:rPr lang="uk-UA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крупа, абрикоси, білокачанна капуста грейпфрути. Добова потреба в магнію  400 - 500мг</a:t>
            </a:r>
            <a:endParaRPr lang="uk-UA" sz="28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428604"/>
            <a:ext cx="7906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До їжі, багатої на магній, відносять: </a:t>
            </a:r>
          </a:p>
        </p:txBody>
      </p:sp>
      <p:pic>
        <p:nvPicPr>
          <p:cNvPr id="5" name="Рисунок 4" descr="Кешьюна белом фоне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429000"/>
            <a:ext cx="16430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Грецкий орехна белом фоне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500438"/>
            <a:ext cx="156877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Горохна белом фоне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3500438"/>
            <a:ext cx="164020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Овсянкана белом фоне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0430" y="5000636"/>
            <a:ext cx="200026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Морская капустана белом фоне">
            <a:hlinkClick r:id="rId10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72264" y="5000636"/>
            <a:ext cx="1857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Гречкана белом фоне">
            <a:hlinkClick r:id="rId12"/>
          </p:cNvPr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1472" y="5072074"/>
            <a:ext cx="203327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Пшенона белом фоне">
            <a:hlinkClick r:id="rId14"/>
          </p:cNvPr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286644" y="3429000"/>
            <a:ext cx="130714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384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/>
                <a:latin typeface="Comic Sans MS" pitchFamily="66" charset="0"/>
              </a:rPr>
              <a:t>Неон.</a:t>
            </a:r>
            <a:endParaRPr lang="uk-UA" b="1" dirty="0"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000108"/>
            <a:ext cx="8286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Наповнення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газоразрядних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ламп, 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сигнальних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ламп 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радіотехнічної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апаратури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індикаторних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ламп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Суміш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неону 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гелію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газових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лазерах. 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Неонові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трубки при 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пропусканні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через них 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електричного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розряду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дають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червоне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світіння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широко 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рекламі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Рідкий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неон </a:t>
            </a:r>
            <a:r>
              <a:rPr lang="uk-UA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охолоджувач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кріогенних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установках.</a:t>
            </a:r>
            <a:endParaRPr lang="uk-UA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4" name="Рисунок 3" descr="https://encrypted-tbn0.gstatic.com/images?q=tbn:ANd9GcQhBFk7DyeYjCq0SlRxF1-cCPwjrRLF2Oil8DVajueM-Zi34EUol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429132"/>
            <a:ext cx="235745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1.ds-russia.ru/u_dirs/054/54473/86bfe87d268a6b8bcbf0f93a2cbef93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500570"/>
            <a:ext cx="285752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Дом\Downloads\depositphotos_6289267-Neon-form-Periodic-Table-of-Elemen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357694"/>
            <a:ext cx="1928826" cy="2083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ownloads\karbon--i263157.jpg"/>
          <p:cNvPicPr>
            <a:picLocks noChangeAspect="1" noChangeArrowheads="1"/>
          </p:cNvPicPr>
          <p:nvPr/>
        </p:nvPicPr>
        <p:blipFill>
          <a:blip r:embed="rId2"/>
          <a:srcRect b="28750"/>
          <a:stretch>
            <a:fillRect/>
          </a:stretch>
        </p:blipFill>
        <p:spPr bwMode="auto">
          <a:xfrm>
            <a:off x="3214678" y="4143380"/>
            <a:ext cx="2333628" cy="24940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85822"/>
          </a:xfrm>
        </p:spPr>
        <p:txBody>
          <a:bodyPr/>
          <a:lstStyle/>
          <a:p>
            <a:r>
              <a:rPr lang="uk-UA" sz="6000" b="1" dirty="0" smtClean="0">
                <a:solidFill>
                  <a:srgbClr val="7030A0"/>
                </a:solidFill>
                <a:effectLst/>
                <a:latin typeface="Comic Sans MS" pitchFamily="66" charset="0"/>
              </a:rPr>
              <a:t>Карбон.</a:t>
            </a:r>
            <a:endParaRPr lang="uk-UA" sz="6000" b="1" dirty="0"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214422"/>
            <a:ext cx="8215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першу світову війну активоване вугілля за пропозицією академіка М.Д. Зелінського було застосовано в протигазах для захисту органів дихання від отруйних газів, зокрема від хлору, який німці застосували в 1915 р. проти французьких військ. Активоване вугілля як адсорбент застосовується і в сучасних протигазах. </a:t>
            </a:r>
            <a:endParaRPr lang="uk-UA" sz="24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go2.imgsmail.ru/imgpreview?key=http%3A//sorbent.su/production/sizod/emergency/pics/pdf2d.jpg&amp;mb=imgdb_preview_1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643446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grebenka.com/Statti_14/315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214818"/>
            <a:ext cx="30003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5586394" cy="985822"/>
          </a:xfrm>
        </p:spPr>
        <p:txBody>
          <a:bodyPr/>
          <a:lstStyle/>
          <a:p>
            <a:r>
              <a:rPr lang="uk-UA" sz="6000" b="1" dirty="0" smtClean="0">
                <a:solidFill>
                  <a:srgbClr val="7030A0"/>
                </a:solidFill>
                <a:effectLst/>
                <a:latin typeface="Comic Sans MS" pitchFamily="66" charset="0"/>
              </a:rPr>
              <a:t> Гелій. </a:t>
            </a:r>
            <a:endParaRPr lang="uk-UA" sz="6000" b="1" dirty="0"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071546"/>
            <a:ext cx="571504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uk-UA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Використовують для створення інертної і захисної атмосфери при зварюванні, різанні і плавці металів, при перекачуванні ракетного палива, для наповнення звичайних повітряних кульок,  дирижаблів і аеростатів, гелій-неонових лазерів, у газовій хроматографії.</a:t>
            </a:r>
          </a:p>
          <a:p>
            <a:pPr>
              <a:lnSpc>
                <a:spcPct val="150000"/>
              </a:lnSpc>
            </a:pPr>
            <a:endParaRPr lang="uk-UA" dirty="0"/>
          </a:p>
        </p:txBody>
      </p:sp>
      <p:pic>
        <p:nvPicPr>
          <p:cNvPr id="4" name="Рисунок 3" descr="C:\Documents and Settings\Admin\Рабочий стол\3ec214f8ea75789bceef4bbee5331d8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000636"/>
            <a:ext cx="271464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0fc2fd1723612356f25952cf82ca61af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57166"/>
            <a:ext cx="2851603" cy="420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e80b46a3cfb7bc5d368521244fb7c85e.jpg"/>
          <p:cNvPicPr/>
          <p:nvPr/>
        </p:nvPicPr>
        <p:blipFill>
          <a:blip r:embed="rId4"/>
          <a:srcRect t="9926" b="24024"/>
          <a:stretch>
            <a:fillRect/>
          </a:stretch>
        </p:blipFill>
        <p:spPr bwMode="auto">
          <a:xfrm>
            <a:off x="5929322" y="4857760"/>
            <a:ext cx="2902280" cy="179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dirty="0" smtClean="0">
                <a:solidFill>
                  <a:srgbClr val="7030A0"/>
                </a:solidFill>
                <a:effectLst/>
                <a:latin typeface="Comic Sans MS" pitchFamily="66" charset="0"/>
                <a:cs typeface="Times New Roman" pitchFamily="18" charset="0"/>
              </a:rPr>
              <a:t>Рідкий гелій. </a:t>
            </a:r>
            <a:endParaRPr lang="uk-UA" sz="6000" b="1" dirty="0"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225689"/>
            <a:ext cx="75724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>
              <a:lnSpc>
                <a:spcPct val="150000"/>
              </a:lnSpc>
            </a:pPr>
            <a:r>
              <a:rPr lang="uk-UA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Унікальний холодоагент в експериментальній фізиці. Гелій  погано розчиняється в крові і служить складовою штучного повітря, для дихання водолазам. Заміна азоту на гелій запобігає кесонній хворобі. Гелій  використовують при різноманітних захворюваннях</a:t>
            </a:r>
          </a:p>
          <a:p>
            <a:pPr indent="269875">
              <a:lnSpc>
                <a:spcPct val="150000"/>
              </a:lnSpc>
            </a:pPr>
            <a:r>
              <a:rPr lang="uk-UA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дихальних шляхів, анестезії, лазерній</a:t>
            </a:r>
          </a:p>
          <a:p>
            <a:pPr indent="269875">
              <a:lnSpc>
                <a:spcPct val="150000"/>
              </a:lnSpc>
            </a:pPr>
            <a:r>
              <a:rPr lang="uk-UA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хірургії та апаратах, що замінюють</a:t>
            </a:r>
          </a:p>
          <a:p>
            <a:pPr indent="269875">
              <a:lnSpc>
                <a:spcPct val="150000"/>
              </a:lnSpc>
            </a:pPr>
            <a:r>
              <a:rPr lang="uk-UA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роботу легенів. Рідкий гелій </a:t>
            </a:r>
            <a:r>
              <a:rPr lang="uk-UA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необхід-ний</a:t>
            </a:r>
            <a:r>
              <a:rPr lang="uk-UA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апаратах для магнітно-резонансної томографії.  </a:t>
            </a:r>
          </a:p>
          <a:p>
            <a:pPr>
              <a:lnSpc>
                <a:spcPct val="150000"/>
              </a:lnSpc>
            </a:pPr>
            <a:endParaRPr lang="uk-UA" sz="2400" dirty="0"/>
          </a:p>
        </p:txBody>
      </p:sp>
      <p:pic>
        <p:nvPicPr>
          <p:cNvPr id="1027" name="Picture 3" descr="C:\Users\Дом\Downloads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2786058"/>
            <a:ext cx="1226829" cy="2000264"/>
          </a:xfrm>
          <a:prstGeom prst="rect">
            <a:avLst/>
          </a:prstGeom>
          <a:noFill/>
        </p:spPr>
      </p:pic>
      <p:pic>
        <p:nvPicPr>
          <p:cNvPr id="1026" name="Picture 2" descr="C:\Users\Дом\Downloads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71942"/>
            <a:ext cx="2190733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sz="6000" b="1" dirty="0" err="1" smtClean="0">
                <a:solidFill>
                  <a:srgbClr val="7030A0"/>
                </a:solidFill>
                <a:effectLst/>
                <a:latin typeface="Comic Sans MS" pitchFamily="66" charset="0"/>
              </a:rPr>
              <a:t>Оксиген</a:t>
            </a:r>
            <a:r>
              <a:rPr lang="uk-UA" sz="6000" b="1" dirty="0" smtClean="0">
                <a:solidFill>
                  <a:srgbClr val="7030A0"/>
                </a:solidFill>
                <a:effectLst/>
                <a:latin typeface="Comic Sans MS" pitchFamily="66" charset="0"/>
              </a:rPr>
              <a:t>.</a:t>
            </a:r>
            <a:endParaRPr lang="uk-UA" sz="6000" b="1" dirty="0"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082837"/>
            <a:ext cx="65722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/>
            <a:r>
              <a:rPr lang="uk-UA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Кисневий коктейль  готують шляхом пропускання кисню під невеликим тиском у вигляді дрібних бульбашок через білок курячого яйця, до якого часто додають настій шипшини, глюкозу, вітаміни групи В і С, настої лікарських рослин (жовчогінних, проносних). В якості піноутворювача можуть бути використані фруктові соки, концентрат хлібного квасу. Утворений пінистий </a:t>
            </a:r>
            <a:r>
              <a:rPr lang="uk-UA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коктейл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повільно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5-10 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всмоктують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скляну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трубочку. З</a:t>
            </a:r>
            <a:r>
              <a:rPr lang="uk-UA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астосовують</a:t>
            </a:r>
            <a:r>
              <a:rPr lang="uk-UA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лікування гельмінтозів : аскаридозу (захворювання, що викликається аскаридами) і трихоцефальозу (захворювання кишечника).</a:t>
            </a:r>
            <a:endParaRPr lang="uk-UA" sz="24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ом\Downloads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85728"/>
            <a:ext cx="1428750" cy="1428750"/>
          </a:xfrm>
          <a:prstGeom prst="rect">
            <a:avLst/>
          </a:prstGeom>
          <a:noFill/>
        </p:spPr>
      </p:pic>
      <p:pic>
        <p:nvPicPr>
          <p:cNvPr id="2051" name="Picture 3" descr="C:\Users\Дом\Downloads\i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143379"/>
            <a:ext cx="2143140" cy="2312741"/>
          </a:xfrm>
          <a:prstGeom prst="rect">
            <a:avLst/>
          </a:prstGeom>
          <a:noFill/>
        </p:spPr>
      </p:pic>
      <p:pic>
        <p:nvPicPr>
          <p:cNvPr id="2052" name="Picture 4" descr="C:\Users\Дом\Downloads\i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2071678"/>
            <a:ext cx="1071570" cy="1709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Дом\Downloads\KMO_083858_00046_1_t208.jpg"/>
          <p:cNvPicPr>
            <a:picLocks noChangeAspect="1" noChangeArrowheads="1"/>
          </p:cNvPicPr>
          <p:nvPr/>
        </p:nvPicPr>
        <p:blipFill>
          <a:blip r:embed="rId2"/>
          <a:srcRect r="35546" b="14473"/>
          <a:stretch>
            <a:fillRect/>
          </a:stretch>
        </p:blipFill>
        <p:spPr bwMode="auto">
          <a:xfrm>
            <a:off x="5929322" y="4000504"/>
            <a:ext cx="2928958" cy="25961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uk-UA" sz="6000" b="1" dirty="0" smtClean="0">
                <a:solidFill>
                  <a:srgbClr val="7030A0"/>
                </a:solidFill>
                <a:effectLst/>
                <a:latin typeface="Comic Sans MS" pitchFamily="66" charset="0"/>
              </a:rPr>
              <a:t>Нітроген.</a:t>
            </a:r>
            <a:endParaRPr lang="uk-UA" sz="6000" b="1" dirty="0"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071546"/>
            <a:ext cx="79296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/>
            <a:r>
              <a:rPr lang="uk-UA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Слово «азот» ввійшло в алхімічну літературу вже в ранньому середньовіччі й використовувалось для позначення «первинної матерії металів», яку вважали «альфою і омегою»  всього сущого. Це вираз взято із Апокаліпсису: «Аз </a:t>
            </a:r>
            <a:r>
              <a:rPr lang="uk-UA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єсмь</a:t>
            </a:r>
            <a:r>
              <a:rPr lang="uk-UA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Альфа та Омега, початок і кінець    ( Откр.1:8-10). Слово складене із початкових та кінцевих літер алфавіту трьох мов – латинського, грецького та древньоєврейського, що вважались «священними», оскільки згідно Євангеліям, напис на Хресті </a:t>
            </a:r>
          </a:p>
          <a:p>
            <a:r>
              <a:rPr lang="uk-UA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uk-UA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розпятті</a:t>
            </a:r>
            <a:r>
              <a:rPr lang="uk-UA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Ісуса була зроблена цими </a:t>
            </a:r>
          </a:p>
          <a:p>
            <a:r>
              <a:rPr lang="uk-UA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мовами (А, Альфа, </a:t>
            </a:r>
            <a:r>
              <a:rPr lang="uk-UA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Алеф</a:t>
            </a:r>
            <a:r>
              <a:rPr lang="uk-UA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Зет, Омега, </a:t>
            </a:r>
          </a:p>
          <a:p>
            <a:r>
              <a:rPr lang="uk-UA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Тау - ААА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ZOTH</a:t>
            </a:r>
            <a:r>
              <a:rPr lang="uk-UA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uk-UA" dirty="0"/>
          </a:p>
        </p:txBody>
      </p:sp>
      <p:pic>
        <p:nvPicPr>
          <p:cNvPr id="4" name="Рисунок 3" descr="Азот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214950"/>
            <a:ext cx="200026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Дом\Downloads\1304762532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428604"/>
            <a:ext cx="1285884" cy="1431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54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Актуальність проекту:</a:t>
            </a:r>
            <a:endParaRPr lang="ru-RU" sz="5400" b="1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643050"/>
            <a:ext cx="7858180" cy="47387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/>
              <a:t>   </a:t>
            </a:r>
            <a:r>
              <a:rPr lang="uk-UA" sz="4800" b="1" dirty="0" smtClean="0">
                <a:solidFill>
                  <a:srgbClr val="002060"/>
                </a:solidFill>
                <a:effectLst/>
                <a:latin typeface="Comic Sans MS" pitchFamily="66" charset="0"/>
              </a:rPr>
              <a:t>Недостатній зв’язок між набутими знаннями та їх використання у повсякденному житті</a:t>
            </a:r>
            <a:endParaRPr lang="ru-RU" sz="4800" b="1" dirty="0" smtClean="0">
              <a:solidFill>
                <a:srgbClr val="00206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/>
          <a:lstStyle/>
          <a:p>
            <a:r>
              <a:rPr lang="uk-UA" sz="7200" b="1" dirty="0" smtClean="0">
                <a:solidFill>
                  <a:srgbClr val="7030A0"/>
                </a:solidFill>
                <a:effectLst/>
                <a:latin typeface="Comic Sans MS" pitchFamily="66" charset="0"/>
              </a:rPr>
              <a:t>Дякую за увагу!</a:t>
            </a:r>
            <a:endParaRPr lang="uk-UA" sz="7200" b="1" dirty="0"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000240"/>
            <a:ext cx="842968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>
              <a:lnSpc>
                <a:spcPct val="150000"/>
              </a:lnSpc>
            </a:pPr>
            <a:r>
              <a:rPr lang="uk-UA" sz="4400" dirty="0" smtClean="0">
                <a:solidFill>
                  <a:srgbClr val="002060"/>
                </a:solidFill>
                <a:latin typeface="Comic Sans MS" pitchFamily="66" charset="0"/>
              </a:rPr>
              <a:t>Більш детальну інформацію ви можете подивитись на моєму сайті: </a:t>
            </a:r>
            <a:r>
              <a:rPr lang="en-US" sz="3200" u="sng" dirty="0" smtClean="0">
                <a:solidFill>
                  <a:srgbClr val="C00000"/>
                </a:solidFill>
                <a:latin typeface="Comic Sans MS" pitchFamily="66" charset="0"/>
              </a:rPr>
              <a:t>www.sites.google.com/site/furmanteacher/</a:t>
            </a:r>
            <a:endParaRPr lang="uk-UA" sz="3200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925535"/>
          </a:xfrm>
        </p:spPr>
        <p:txBody>
          <a:bodyPr/>
          <a:lstStyle/>
          <a:p>
            <a:pPr eaLnBrk="1" hangingPunct="1">
              <a:defRPr/>
            </a:pPr>
            <a:r>
              <a:rPr lang="uk-UA" sz="54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Мета проекту</a:t>
            </a:r>
            <a:r>
              <a:rPr lang="en-US" sz="54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:</a:t>
            </a:r>
            <a:endParaRPr lang="ru-RU" sz="5400" b="1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000108"/>
            <a:ext cx="8715436" cy="559754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None/>
              <a:defRPr/>
            </a:pPr>
            <a:r>
              <a:rPr lang="uk-UA" sz="2800" b="1" dirty="0" smtClean="0">
                <a:solidFill>
                  <a:srgbClr val="002060"/>
                </a:solidFill>
                <a:effectLst/>
                <a:latin typeface="Comic Sans MS" pitchFamily="66" charset="0"/>
              </a:rPr>
              <a:t>- Розширити знання учнів про раціональне використання речовин певних хімічних елементів, їх вплив на здоров’я людини та оточуюче середовище.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r>
              <a:rPr lang="uk-UA" sz="2800" b="1" dirty="0" smtClean="0">
                <a:solidFill>
                  <a:srgbClr val="002060"/>
                </a:solidFill>
                <a:effectLst/>
                <a:latin typeface="Comic Sans MS" pitchFamily="66" charset="0"/>
              </a:rPr>
              <a:t>- Розвивати логічне, самостійне, креативне, критичне, образне та наукове мислення;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r>
              <a:rPr lang="uk-UA" sz="2800" b="1" dirty="0" smtClean="0">
                <a:solidFill>
                  <a:srgbClr val="002060"/>
                </a:solidFill>
                <a:effectLst/>
                <a:latin typeface="Comic Sans MS" pitchFamily="66" charset="0"/>
              </a:rPr>
              <a:t>- Навчити учнів оформлювати результати своєї роботи та складати повідомлення.</a:t>
            </a:r>
          </a:p>
          <a:p>
            <a:pPr eaLnBrk="1" hangingPunct="1">
              <a:defRPr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4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0"/>
            <a:ext cx="6972320" cy="928694"/>
          </a:xfrm>
        </p:spPr>
        <p:txBody>
          <a:bodyPr/>
          <a:lstStyle/>
          <a:p>
            <a:pPr eaLnBrk="1" hangingPunct="1">
              <a:defRPr/>
            </a:pPr>
            <a:r>
              <a:rPr lang="uk-UA" sz="48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Завдання проекту:</a:t>
            </a:r>
            <a:endParaRPr lang="ru-RU" sz="4800" b="1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70"/>
            <a:ext cx="9001156" cy="564360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None/>
              <a:defRPr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b="1" dirty="0" smtClean="0">
                <a:solidFill>
                  <a:srgbClr val="002060"/>
                </a:solidFill>
                <a:effectLst/>
                <a:latin typeface="Comic Sans MS" pitchFamily="66" charset="0"/>
                <a:cs typeface="Times New Roman" pitchFamily="18" charset="0"/>
              </a:rPr>
              <a:t>- Систематизувати та узагальнити певну інформацію про хімічні елементи періодичної системи Д.І.Менделєєва, висвітлюючи їх історичні дані, розміщення в періодичній системі, знаходження в природі та їх значення для живих організмів;	</a:t>
            </a:r>
            <a:r>
              <a:rPr lang="uk-UA" sz="2800" dirty="0" smtClean="0">
                <a:solidFill>
                  <a:srgbClr val="002060"/>
                </a:solidFill>
                <a:effectLst/>
                <a:latin typeface="Comic Sans MS" pitchFamily="66" charset="0"/>
                <a:cs typeface="Times New Roman" pitchFamily="18" charset="0"/>
              </a:rPr>
              <a:t>			</a:t>
            </a:r>
            <a:endParaRPr lang="uk-UA" sz="2800" b="1" dirty="0" smtClean="0">
              <a:solidFill>
                <a:srgbClr val="002060"/>
              </a:solidFill>
              <a:effectLst/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buNone/>
              <a:defRPr/>
            </a:pPr>
            <a:r>
              <a:rPr lang="uk-UA" sz="2800" b="1" dirty="0" smtClean="0">
                <a:solidFill>
                  <a:srgbClr val="002060"/>
                </a:solidFill>
                <a:effectLst/>
                <a:latin typeface="Comic Sans MS" pitchFamily="66" charset="0"/>
              </a:rPr>
              <a:t> - дослідження поставлених завдань, </a:t>
            </a:r>
            <a:r>
              <a:rPr lang="uk-UA" sz="2800" b="1" dirty="0" err="1" smtClean="0">
                <a:solidFill>
                  <a:srgbClr val="002060"/>
                </a:solidFill>
                <a:effectLst/>
                <a:latin typeface="Comic Sans MS" pitchFamily="66" charset="0"/>
              </a:rPr>
              <a:t>узагаль-нення</a:t>
            </a:r>
            <a:r>
              <a:rPr lang="uk-UA" sz="2800" b="1" dirty="0" smtClean="0">
                <a:solidFill>
                  <a:srgbClr val="002060"/>
                </a:solidFill>
                <a:effectLst/>
                <a:latin typeface="Comic Sans MS" pitchFamily="66" charset="0"/>
              </a:rPr>
              <a:t> набутих знань з питань проекту.</a:t>
            </a:r>
            <a:endParaRPr lang="ru-RU" sz="2800" b="1" dirty="0" smtClean="0">
              <a:solidFill>
                <a:srgbClr val="00206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3429000"/>
            <a:ext cx="4500594" cy="321471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None/>
              <a:defRPr/>
            </a:pPr>
            <a:r>
              <a:rPr lang="uk-UA" sz="3600" b="1" dirty="0" smtClean="0">
                <a:solidFill>
                  <a:srgbClr val="002060"/>
                </a:solidFill>
                <a:effectLst/>
                <a:latin typeface="Comic Sans MS" pitchFamily="66" charset="0"/>
              </a:rPr>
              <a:t>- Вчитель хімії.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r>
              <a:rPr lang="uk-UA" sz="3600" b="1" dirty="0" smtClean="0">
                <a:solidFill>
                  <a:srgbClr val="002060"/>
                </a:solidFill>
                <a:effectLst/>
                <a:latin typeface="Comic Sans MS" pitchFamily="66" charset="0"/>
              </a:rPr>
              <a:t>- Творчі групи з числа учнів.   </a:t>
            </a:r>
            <a:endParaRPr lang="uk-UA" sz="36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428728" y="357166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Термін проекту:</a:t>
            </a:r>
            <a:endParaRPr lang="uk-UA" sz="48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428736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Comic Sans MS" pitchFamily="66" charset="0"/>
              </a:rPr>
              <a:t>Проект розрахований на 6 місяців.</a:t>
            </a:r>
            <a:endParaRPr lang="uk-UA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428868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4">
                    <a:lumMod val="10000"/>
                  </a:schemeClr>
                </a:solidFill>
                <a:latin typeface="+mj-lt"/>
              </a:rPr>
              <a:t>Учасники і виконавці проекту 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+mj-lt"/>
              </a:rPr>
              <a:t>:</a:t>
            </a:r>
            <a:endParaRPr lang="uk-UA" sz="4000" dirty="0">
              <a:solidFill>
                <a:schemeClr val="accent4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4098" name="Picture 2" descr="C:\Users\Дом\Downloads\i (6).jpg"/>
          <p:cNvPicPr>
            <a:picLocks noChangeAspect="1" noChangeArrowheads="1"/>
          </p:cNvPicPr>
          <p:nvPr/>
        </p:nvPicPr>
        <p:blipFill>
          <a:blip r:embed="rId2"/>
          <a:srcRect r="52165"/>
          <a:stretch>
            <a:fillRect/>
          </a:stretch>
        </p:blipFill>
        <p:spPr bwMode="auto">
          <a:xfrm>
            <a:off x="7643834" y="285728"/>
            <a:ext cx="911248" cy="952500"/>
          </a:xfrm>
          <a:prstGeom prst="rect">
            <a:avLst/>
          </a:prstGeom>
          <a:noFill/>
        </p:spPr>
      </p:pic>
      <p:pic>
        <p:nvPicPr>
          <p:cNvPr id="4099" name="Picture 3" descr="C:\Users\Дом\Downloads\i (7).jpg"/>
          <p:cNvPicPr>
            <a:picLocks noChangeAspect="1" noChangeArrowheads="1"/>
          </p:cNvPicPr>
          <p:nvPr/>
        </p:nvPicPr>
        <p:blipFill>
          <a:blip r:embed="rId3"/>
          <a:srcRect r="50332"/>
          <a:stretch>
            <a:fillRect/>
          </a:stretch>
        </p:blipFill>
        <p:spPr bwMode="auto">
          <a:xfrm>
            <a:off x="5286380" y="3643314"/>
            <a:ext cx="2857520" cy="2876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4290"/>
            <a:ext cx="8229600" cy="1000132"/>
          </a:xfrm>
        </p:spPr>
        <p:txBody>
          <a:bodyPr/>
          <a:lstStyle/>
          <a:p>
            <a:pPr eaLnBrk="1" hangingPunct="1">
              <a:defRPr/>
            </a:pPr>
            <a:r>
              <a:rPr lang="uk-UA" sz="48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Шляхи реалізації:</a:t>
            </a:r>
            <a:endParaRPr lang="ru-RU" sz="4800" b="1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85860"/>
            <a:ext cx="8280400" cy="53578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800" b="1" i="1" dirty="0" smtClean="0">
                <a:solidFill>
                  <a:srgbClr val="002060"/>
                </a:solidFill>
                <a:effectLst/>
                <a:latin typeface="Comic Sans MS" pitchFamily="66" charset="0"/>
              </a:rPr>
              <a:t>              Дослідження питань</a:t>
            </a:r>
          </a:p>
          <a:p>
            <a:pPr marL="628650" indent="-628650" eaLnBrk="1" hangingPunct="1">
              <a:lnSpc>
                <a:spcPct val="150000"/>
              </a:lnSpc>
              <a:buNone/>
              <a:defRPr/>
            </a:pPr>
            <a:r>
              <a:rPr lang="uk-UA" sz="2800" b="1" dirty="0" smtClean="0">
                <a:solidFill>
                  <a:srgbClr val="002060"/>
                </a:solidFill>
                <a:effectLst/>
                <a:latin typeface="Comic Sans MS" pitchFamily="66" charset="0"/>
                <a:cs typeface="Times New Roman" pitchFamily="18" charset="0"/>
              </a:rPr>
              <a:t>1. Історична довідка хімічного елемента.</a:t>
            </a:r>
            <a:endParaRPr lang="ru-RU" sz="2800" b="1" dirty="0" smtClean="0">
              <a:solidFill>
                <a:srgbClr val="002060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628650" indent="-628650" eaLnBrk="1" hangingPunct="1">
              <a:lnSpc>
                <a:spcPct val="150000"/>
              </a:lnSpc>
              <a:buNone/>
              <a:defRPr/>
            </a:pPr>
            <a:r>
              <a:rPr lang="uk-UA" sz="2800" b="1" dirty="0" smtClean="0">
                <a:solidFill>
                  <a:srgbClr val="002060"/>
                </a:solidFill>
                <a:effectLst/>
                <a:latin typeface="Comic Sans MS" pitchFamily="66" charset="0"/>
                <a:cs typeface="Times New Roman" pitchFamily="18" charset="0"/>
              </a:rPr>
              <a:t>2. Знаходження в природі.</a:t>
            </a:r>
            <a:endParaRPr lang="ru-RU" sz="2800" b="1" dirty="0" smtClean="0">
              <a:solidFill>
                <a:srgbClr val="002060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628650" indent="-628650" eaLnBrk="1" hangingPunct="1">
              <a:lnSpc>
                <a:spcPct val="150000"/>
              </a:lnSpc>
              <a:buNone/>
              <a:defRPr/>
            </a:pPr>
            <a:r>
              <a:rPr lang="uk-UA" sz="2800" b="1" dirty="0" smtClean="0">
                <a:solidFill>
                  <a:srgbClr val="002060"/>
                </a:solidFill>
                <a:effectLst/>
                <a:latin typeface="Comic Sans MS" pitchFamily="66" charset="0"/>
                <a:cs typeface="Times New Roman" pitchFamily="18" charset="0"/>
              </a:rPr>
              <a:t>3. Відомості про сполуки, утворені  елементом.</a:t>
            </a:r>
            <a:endParaRPr lang="ru-RU" sz="2800" b="1" dirty="0" smtClean="0">
              <a:solidFill>
                <a:srgbClr val="002060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628650" indent="-628650" eaLnBrk="1" hangingPunct="1">
              <a:lnSpc>
                <a:spcPct val="150000"/>
              </a:lnSpc>
              <a:buNone/>
              <a:defRPr/>
            </a:pPr>
            <a:r>
              <a:rPr lang="uk-UA" sz="2800" b="1" dirty="0" smtClean="0">
                <a:solidFill>
                  <a:srgbClr val="002060"/>
                </a:solidFill>
                <a:effectLst/>
                <a:latin typeface="Comic Sans MS" pitchFamily="66" charset="0"/>
                <a:cs typeface="Times New Roman" pitchFamily="18" charset="0"/>
              </a:rPr>
              <a:t>4. Значення хімічних елементів для живих організмів.</a:t>
            </a:r>
            <a:endParaRPr lang="ru-RU" sz="2800" b="1" dirty="0" smtClean="0">
              <a:solidFill>
                <a:srgbClr val="002060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628650" indent="-628650" eaLnBrk="1" hangingPunct="1">
              <a:lnSpc>
                <a:spcPct val="150000"/>
              </a:lnSpc>
              <a:buNone/>
              <a:defRPr/>
            </a:pPr>
            <a:r>
              <a:rPr lang="uk-UA" sz="2800" b="1" dirty="0" smtClean="0">
                <a:solidFill>
                  <a:srgbClr val="002060"/>
                </a:solidFill>
                <a:effectLst/>
                <a:latin typeface="Comic Sans MS" pitchFamily="66" charset="0"/>
                <a:cs typeface="Times New Roman" pitchFamily="18" charset="0"/>
              </a:rPr>
              <a:t>5. Цікаві факти про хімічні елементи.</a:t>
            </a:r>
            <a:endParaRPr lang="ru-RU" sz="2800" b="1" dirty="0" smtClean="0">
              <a:solidFill>
                <a:srgbClr val="002060"/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м\Downloads\image_1213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929066"/>
            <a:ext cx="2910980" cy="2614613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285860"/>
            <a:ext cx="8143932" cy="500066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None/>
            </a:pPr>
            <a:r>
              <a:rPr lang="uk-UA" sz="40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- </a:t>
            </a:r>
            <a:r>
              <a:rPr lang="uk-UA" sz="3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Підвищення інтересу до хімії.</a:t>
            </a:r>
            <a:endParaRPr lang="en-US" sz="3600" b="1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150000"/>
              </a:lnSpc>
              <a:buNone/>
            </a:pPr>
            <a:r>
              <a:rPr lang="uk-UA" sz="3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- Переконання у необхідності розумного використання її досягнень.</a:t>
            </a:r>
            <a:endParaRPr lang="en-US" sz="3600" b="1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150000"/>
              </a:lnSpc>
              <a:buNone/>
            </a:pPr>
            <a:r>
              <a:rPr lang="uk-UA" sz="3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- Розширення власного світогляду.</a:t>
            </a:r>
            <a:endParaRPr lang="ru-RU" sz="3600" b="1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uk-UA" sz="48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Очікувані результати:</a:t>
            </a:r>
            <a:endParaRPr lang="uk-UA" sz="4800" b="1" dirty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71670" y="214290"/>
            <a:ext cx="5500726" cy="785818"/>
          </a:xfrm>
        </p:spPr>
        <p:txBody>
          <a:bodyPr/>
          <a:lstStyle/>
          <a:p>
            <a:r>
              <a:rPr lang="ru-RU" sz="6000" b="1" dirty="0" smtClean="0">
                <a:solidFill>
                  <a:srgbClr val="7030A0"/>
                </a:solidFill>
                <a:effectLst/>
                <a:latin typeface="Comic Sans MS" pitchFamily="66" charset="0"/>
              </a:rPr>
              <a:t>Сульфур.</a:t>
            </a:r>
            <a:endParaRPr lang="uk-UA" b="1" dirty="0">
              <a:solidFill>
                <a:srgbClr val="002060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142985"/>
            <a:ext cx="8643998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Корол</a:t>
            </a:r>
            <a:r>
              <a:rPr lang="uk-UA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макроелемен</a:t>
            </a:r>
            <a:r>
              <a:rPr lang="uk-UA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ів</a:t>
            </a:r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Чудова </a:t>
            </a:r>
            <a:r>
              <a:rPr lang="ru-RU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властивість</a:t>
            </a:r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сповіль-нюва</a:t>
            </a:r>
            <a:r>
              <a:rPr lang="uk-UA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ння</a:t>
            </a:r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uk-UA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ів</a:t>
            </a:r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старіння</a:t>
            </a:r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uk-UA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Людина вагою 70 кг містить 1402 г </a:t>
            </a:r>
            <a:r>
              <a:rPr lang="uk-UA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сульфуру</a:t>
            </a:r>
            <a:r>
              <a:rPr lang="uk-UA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Добова потреба - 4 г. </a:t>
            </a:r>
          </a:p>
        </p:txBody>
      </p:sp>
      <p:pic>
        <p:nvPicPr>
          <p:cNvPr id="2050" name="Picture 2" descr="C:\Users\Дом\Downloads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429000"/>
            <a:ext cx="2857520" cy="2857520"/>
          </a:xfrm>
          <a:prstGeom prst="rect">
            <a:avLst/>
          </a:prstGeom>
          <a:noFill/>
        </p:spPr>
      </p:pic>
      <p:pic>
        <p:nvPicPr>
          <p:cNvPr id="2051" name="Picture 3" descr="C:\Users\Дом\Downloads\img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357562"/>
            <a:ext cx="4000501" cy="300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ом\Downloads\1365106403_v-kakih-produktah-soderzhitsya-se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3135" y="1071546"/>
            <a:ext cx="3843707" cy="29729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1071546"/>
            <a:ext cx="4857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Сир, яйця, м’ясо, риба, хліб, крупи, бобові, часник, цибуля, гірчиця, хрін. Найбільша кількість </a:t>
            </a:r>
            <a:r>
              <a:rPr lang="uk-UA" sz="32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сульфуру</a:t>
            </a:r>
            <a:r>
              <a:rPr lang="uk-UA" sz="32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 перепелиних яйцях.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4500570"/>
            <a:ext cx="514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 з ознак нестачі сірки – дрябла шкіра, тонке волосся, тонкі й ламкі нігті.</a:t>
            </a:r>
            <a:endParaRPr lang="uk-UA" sz="3200" dirty="0"/>
          </a:p>
        </p:txBody>
      </p:sp>
      <p:pic>
        <p:nvPicPr>
          <p:cNvPr id="1026" name="Picture 2" descr="C:\Users\Дом\Downloads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500570"/>
            <a:ext cx="1714512" cy="172601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596" y="214290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Продукти, що містять </a:t>
            </a:r>
            <a:r>
              <a:rPr lang="uk-UA" sz="3600" b="1" dirty="0" err="1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сульфур</a:t>
            </a:r>
            <a:r>
              <a:rPr lang="uk-UA" sz="36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theme/theme1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769</TotalTime>
  <Words>781</Words>
  <Application>Microsoft Office PowerPoint</Application>
  <PresentationFormat>Экран (4:3)</PresentationFormat>
  <Paragraphs>63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Салют</vt:lpstr>
      <vt:lpstr>Вершина горы</vt:lpstr>
      <vt:lpstr>Глобус</vt:lpstr>
      <vt:lpstr>Равновесие</vt:lpstr>
      <vt:lpstr>Занавес</vt:lpstr>
      <vt:lpstr>Клен</vt:lpstr>
      <vt:lpstr>Текстура</vt:lpstr>
      <vt:lpstr>   Презентація проекту:</vt:lpstr>
      <vt:lpstr>Актуальність проекту:</vt:lpstr>
      <vt:lpstr>Мета проекту:</vt:lpstr>
      <vt:lpstr>Завдання проекту:</vt:lpstr>
      <vt:lpstr>Слайд 5</vt:lpstr>
      <vt:lpstr>Шляхи реалізації:</vt:lpstr>
      <vt:lpstr>Очікувані результати:</vt:lpstr>
      <vt:lpstr>Сульфур.</vt:lpstr>
      <vt:lpstr>Слайд 9</vt:lpstr>
      <vt:lpstr>Білий фосфор. </vt:lpstr>
      <vt:lpstr>Червоний фосфор: </vt:lpstr>
      <vt:lpstr>Магній.</vt:lpstr>
      <vt:lpstr>Слайд 13</vt:lpstr>
      <vt:lpstr>Неон.</vt:lpstr>
      <vt:lpstr>Карбон.</vt:lpstr>
      <vt:lpstr> Гелій. </vt:lpstr>
      <vt:lpstr>Рідкий гелій. </vt:lpstr>
      <vt:lpstr>Оксиген.</vt:lpstr>
      <vt:lpstr>Нітроген.</vt:lpstr>
      <vt:lpstr>Дякую за увагу!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проекту</dc:title>
  <dc:creator>Customer</dc:creator>
  <cp:lastModifiedBy>Дом</cp:lastModifiedBy>
  <cp:revision>59</cp:revision>
  <dcterms:created xsi:type="dcterms:W3CDTF">2010-03-22T08:06:42Z</dcterms:created>
  <dcterms:modified xsi:type="dcterms:W3CDTF">2015-02-03T08:39:28Z</dcterms:modified>
</cp:coreProperties>
</file>