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0" r:id="rId2"/>
    <p:sldId id="259" r:id="rId3"/>
    <p:sldId id="302" r:id="rId4"/>
    <p:sldId id="301" r:id="rId5"/>
    <p:sldId id="256" r:id="rId6"/>
    <p:sldId id="257" r:id="rId7"/>
    <p:sldId id="258" r:id="rId8"/>
    <p:sldId id="303" r:id="rId9"/>
    <p:sldId id="261" r:id="rId10"/>
    <p:sldId id="304" r:id="rId11"/>
    <p:sldId id="308" r:id="rId12"/>
    <p:sldId id="305" r:id="rId13"/>
    <p:sldId id="306" r:id="rId14"/>
    <p:sldId id="30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020"/>
    <a:srgbClr val="0033CC"/>
    <a:srgbClr val="37441C"/>
    <a:srgbClr val="435422"/>
    <a:srgbClr val="2D2DFF"/>
    <a:srgbClr val="FF99FF"/>
    <a:srgbClr val="0AEC70"/>
    <a:srgbClr val="7030A0"/>
    <a:srgbClr val="B2C44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19" autoAdjust="0"/>
    <p:restoredTop sz="87500" autoAdjust="0"/>
  </p:normalViewPr>
  <p:slideViewPr>
    <p:cSldViewPr>
      <p:cViewPr varScale="1">
        <p:scale>
          <a:sx n="69" d="100"/>
          <a:sy n="69" d="100"/>
        </p:scale>
        <p:origin x="-7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D3FC3-2421-4CEF-8C28-CE57FC19C546}" type="datetimeFigureOut">
              <a:rPr lang="uk-UA" smtClean="0"/>
              <a:pPr/>
              <a:t>03.02.2015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16F9A-5377-4FA9-BABF-F19FA0A71B8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16F9A-5377-4FA9-BABF-F19FA0A71B83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37141-15DF-4C13-A044-D5D187EA93A5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54CC0-DBA4-4A2C-954E-5271D4A76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317C6-F1C7-4BBA-91FC-24BF58033161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34E75-6B4B-42FE-9848-886F87977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EF08F-6CE7-4C25-B1E1-ACC1BE92EB71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08A0D-AC51-4041-A3CF-101C383A2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F2966-AF55-4BD0-8583-7709FEA42F95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1DC71-B6BB-4137-BCE7-472846662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695CB-F4E5-4B23-8F40-60777208F466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C18E5-9DA8-43DD-B8F9-E9129397F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41CCC-824C-4247-9413-73CFEFB1A450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DC0C4-2C2A-467A-A025-EE0DD946E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871AE-E0F9-4473-983F-52DF9E1D917C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48508-AAC2-44EE-95E8-D2E77A0BE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B6E92-2212-4C01-8C38-EE19A05E2DB1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44CEA-9A29-4869-B68F-4DB23D244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F22EB-1F03-4185-9DE8-5493BC4783B1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31EB6-087E-453C-965E-31D263DCF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EBE3E-D506-403D-943A-E1206A265741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2810E-498E-474C-80CF-A4FDFEF50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077FD-90F3-4423-850A-1383D678A383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573BA-C930-43B9-A0F7-FE49C86C2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8690EB-873E-4F12-945B-34B92CB0F260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6440AF-A15D-4C37-B0C5-C0888E5E5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908720"/>
            <a:ext cx="5051976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Презентація</a:t>
            </a:r>
          </a:p>
          <a:p>
            <a:pPr algn="ctr">
              <a:defRPr/>
            </a:pPr>
            <a:endParaRPr lang="uk-UA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uk-UA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вчителя хімії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2330" y="1000108"/>
            <a:ext cx="15716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Кому посміхається наука?</a:t>
            </a:r>
          </a:p>
          <a:p>
            <a:pPr algn="ctr">
              <a:defRPr/>
            </a:pPr>
            <a:endParaRPr lang="uk-UA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Тому, хто її любить!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215370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600" dirty="0" smtClean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Талановитий вчитель неодмінно </a:t>
            </a:r>
          </a:p>
          <a:p>
            <a:r>
              <a:rPr lang="uk-UA" sz="3600" dirty="0" smtClean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повинен бути взірцем і честі , і добра</a:t>
            </a:r>
          </a:p>
          <a:p>
            <a:r>
              <a:rPr lang="uk-UA" sz="3600" dirty="0" smtClean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І я пишаюсь тим, що я Учитель!</a:t>
            </a:r>
          </a:p>
          <a:p>
            <a:r>
              <a:rPr lang="uk-UA" sz="3600" dirty="0" smtClean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Що хімії навчаю дітлахів.</a:t>
            </a:r>
          </a:p>
          <a:p>
            <a:pPr algn="ctr"/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F:\обласний конкурс Учитель року 2015\УР\DSCN2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496"/>
            <a:ext cx="3429024" cy="2714644"/>
          </a:xfrm>
          <a:prstGeom prst="rect">
            <a:avLst/>
          </a:prstGeom>
          <a:noFill/>
        </p:spPr>
      </p:pic>
      <p:pic>
        <p:nvPicPr>
          <p:cNvPr id="1027" name="Picture 3" descr="F:\обласний конкурс Учитель року 2015\УР\DSCN25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86124"/>
            <a:ext cx="3857652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50720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Виростила</a:t>
            </a:r>
            <a:r>
              <a:rPr lang="uk-UA" sz="4000" dirty="0" smtClean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uk-UA" sz="4000" dirty="0" smtClean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45 медичних сестер,</a:t>
            </a:r>
          </a:p>
          <a:p>
            <a:r>
              <a:rPr lang="uk-UA" sz="4000" dirty="0" smtClean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4 лікаря,</a:t>
            </a:r>
          </a:p>
          <a:p>
            <a:r>
              <a:rPr lang="uk-UA" sz="4000" dirty="0" smtClean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1 вчителя хімії,</a:t>
            </a:r>
          </a:p>
          <a:p>
            <a:r>
              <a:rPr lang="uk-UA" sz="4000" dirty="0" smtClean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3 вчителя біології</a:t>
            </a:r>
            <a:endParaRPr lang="uk-UA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24402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обласний конкурс Учитель року 2015\УР\DSCN25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571876"/>
            <a:ext cx="4470516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4766048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4000" dirty="0" smtClean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Любов до школи</a:t>
            </a:r>
          </a:p>
          <a:p>
            <a:r>
              <a:rPr lang="uk-UA" sz="4000" dirty="0" smtClean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Ось мій покровитель</a:t>
            </a:r>
          </a:p>
          <a:p>
            <a:r>
              <a:rPr lang="uk-UA" sz="4000" dirty="0" smtClean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Хоч маю доньку</a:t>
            </a:r>
          </a:p>
          <a:p>
            <a:r>
              <a:rPr lang="uk-UA" sz="4000" dirty="0" smtClean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І двох синів</a:t>
            </a:r>
            <a:endParaRPr lang="uk-UA" sz="4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24402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000108"/>
            <a:ext cx="357190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214686"/>
            <a:ext cx="385765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3" y="214290"/>
            <a:ext cx="535785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600" dirty="0" smtClean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Долю собі вибирала сама</a:t>
            </a:r>
          </a:p>
          <a:p>
            <a:r>
              <a:rPr lang="uk-UA" sz="3600" dirty="0" smtClean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І хоч уже торкнулась</a:t>
            </a:r>
          </a:p>
          <a:p>
            <a:r>
              <a:rPr lang="uk-UA" sz="3600" dirty="0" smtClean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чола сивина</a:t>
            </a:r>
          </a:p>
          <a:p>
            <a:r>
              <a:rPr lang="uk-UA" sz="3600" dirty="0" smtClean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Її не зміню ні на які дива</a:t>
            </a:r>
          </a:p>
          <a:p>
            <a:r>
              <a:rPr lang="uk-UA" sz="3600" dirty="0" smtClean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Бо вчительська доля – найкраща моя!</a:t>
            </a:r>
            <a:endParaRPr lang="ru-RU" sz="3600" dirty="0">
              <a:solidFill>
                <a:srgbClr val="2440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714356"/>
            <a:ext cx="200026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F:\обласний конкурс Учитель року 2015\УР\DSCN25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643314"/>
            <a:ext cx="2928958" cy="2357454"/>
          </a:xfrm>
          <a:prstGeom prst="rect">
            <a:avLst/>
          </a:prstGeom>
          <a:noFill/>
        </p:spPr>
      </p:pic>
      <p:pic>
        <p:nvPicPr>
          <p:cNvPr id="3075" name="Picture 3" descr="F:\обласний конкурс Учитель року 2015\УР\DSCN25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714884"/>
            <a:ext cx="2714644" cy="19620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600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Завершити хочу словами, які я вважаю</a:t>
            </a:r>
          </a:p>
          <a:p>
            <a:pPr algn="ctr">
              <a:defRPr/>
            </a:pPr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своєю настільною книгою: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928670"/>
            <a:ext cx="650085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Музикант не б’є кулаком або палицею по струнах. Не вдаряє інструментом об стіну, коли струни ліри, цитри або арфи дають дисонанси, а терпляче настроює  їх, докладаючи все своє мистецтво, доти, доки не приведе струни до гармонії.</a:t>
            </a:r>
          </a:p>
          <a:p>
            <a:pPr>
              <a:defRPr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Так само ми маємо пристосуватися до властивостей розуму. Приводити розум до гармонії  та любові до наук, коли ми не хочемо з лінивих зробити впертих, а зі в’ялих – зовсім дурнів.</a:t>
            </a:r>
          </a:p>
          <a:p>
            <a:pPr>
              <a:defRPr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Я.А.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Коменський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4282" y="428604"/>
            <a:ext cx="5286412" cy="47863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Фурман Наталя Арка</a:t>
            </a:r>
            <a:r>
              <a:rPr lang="uk-UA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діївна </a:t>
            </a:r>
          </a:p>
          <a:p>
            <a:pPr algn="ctr">
              <a:defRPr/>
            </a:pPr>
            <a:endParaRPr lang="uk-UA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3200" dirty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Вчитель хімії та біології Червонотоківської загальноосвітньої </a:t>
            </a:r>
          </a:p>
          <a:p>
            <a:pPr algn="ctr">
              <a:defRPr/>
            </a:pPr>
            <a:r>
              <a:rPr lang="uk-UA" sz="3200" dirty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школи </a:t>
            </a:r>
            <a:r>
              <a:rPr lang="uk-UA" sz="3200" dirty="0" smtClean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І–ІІІ ступенів </a:t>
            </a:r>
            <a:endParaRPr lang="uk-UA" sz="3200" dirty="0">
              <a:solidFill>
                <a:srgbClr val="2440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Рисунок 6" descr="C:\Users\Юля\Desktop\Школа фото\WP_20140113_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785794"/>
            <a:ext cx="216058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571480"/>
            <a:ext cx="614366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</a:rPr>
              <a:t>Освіта:</a:t>
            </a:r>
            <a:r>
              <a:rPr lang="uk-UA" sz="2800" b="1" i="1" dirty="0" smtClean="0">
                <a:solidFill>
                  <a:srgbClr val="435422"/>
                </a:solidFill>
                <a:latin typeface="Times New Roman" pitchFamily="18" charset="0"/>
              </a:rPr>
              <a:t>  </a:t>
            </a:r>
            <a:r>
              <a:rPr lang="uk-UA" sz="2800" dirty="0" smtClean="0">
                <a:solidFill>
                  <a:srgbClr val="244020"/>
                </a:solidFill>
                <a:latin typeface="Times New Roman" pitchFamily="18" charset="0"/>
              </a:rPr>
              <a:t>Криворізький державний педагогічний інститут, 1980 рік</a:t>
            </a:r>
          </a:p>
          <a:p>
            <a:endParaRPr lang="uk-UA" sz="1000" b="1" i="1" dirty="0" smtClean="0">
              <a:solidFill>
                <a:srgbClr val="435422"/>
              </a:solidFill>
              <a:latin typeface="Times New Roman" pitchFamily="18" charset="0"/>
            </a:endParaRPr>
          </a:p>
          <a:p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</a:rPr>
              <a:t>Спеціальність: </a:t>
            </a:r>
            <a:r>
              <a:rPr lang="uk-UA" sz="2800" dirty="0" smtClean="0">
                <a:solidFill>
                  <a:srgbClr val="244020"/>
                </a:solidFill>
                <a:latin typeface="Times New Roman" pitchFamily="18" charset="0"/>
              </a:rPr>
              <a:t>вчитель хімії та  </a:t>
            </a:r>
          </a:p>
          <a:p>
            <a:r>
              <a:rPr lang="uk-UA" sz="2800" dirty="0" smtClean="0">
                <a:solidFill>
                  <a:srgbClr val="244020"/>
                </a:solidFill>
                <a:latin typeface="Times New Roman" pitchFamily="18" charset="0"/>
              </a:rPr>
              <a:t>                            біології</a:t>
            </a:r>
          </a:p>
          <a:p>
            <a:endParaRPr lang="uk-UA" sz="1000" b="1" i="1" dirty="0" smtClean="0">
              <a:solidFill>
                <a:srgbClr val="435422"/>
              </a:solidFill>
              <a:latin typeface="Times New Roman" pitchFamily="18" charset="0"/>
            </a:endParaRPr>
          </a:p>
          <a:p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</a:rPr>
              <a:t>Стаж роботи:  </a:t>
            </a:r>
            <a:r>
              <a:rPr lang="uk-UA" sz="2800" dirty="0" smtClean="0">
                <a:solidFill>
                  <a:srgbClr val="244020"/>
                </a:solidFill>
                <a:latin typeface="Times New Roman" pitchFamily="18" charset="0"/>
              </a:rPr>
              <a:t>35 років</a:t>
            </a:r>
          </a:p>
          <a:p>
            <a:endParaRPr lang="uk-UA" sz="1000" b="1" i="1" dirty="0" smtClean="0">
              <a:solidFill>
                <a:srgbClr val="435422"/>
              </a:solidFill>
              <a:latin typeface="Times New Roman" pitchFamily="18" charset="0"/>
            </a:endParaRPr>
          </a:p>
          <a:p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</a:rPr>
              <a:t>Посада</a:t>
            </a:r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</a:rPr>
              <a:t>:</a:t>
            </a:r>
            <a:r>
              <a:rPr lang="uk-UA" sz="2800" dirty="0" smtClean="0">
                <a:solidFill>
                  <a:srgbClr val="435422"/>
                </a:solidFill>
                <a:latin typeface="Times New Roman" pitchFamily="18" charset="0"/>
              </a:rPr>
              <a:t> </a:t>
            </a:r>
            <a:r>
              <a:rPr lang="uk-UA" sz="2800" dirty="0" smtClean="0">
                <a:solidFill>
                  <a:srgbClr val="244020"/>
                </a:solidFill>
                <a:latin typeface="Times New Roman" pitchFamily="18" charset="0"/>
              </a:rPr>
              <a:t>вчитель хімії та біології, </a:t>
            </a:r>
          </a:p>
          <a:p>
            <a:r>
              <a:rPr lang="uk-UA" sz="2800" dirty="0" smtClean="0">
                <a:solidFill>
                  <a:srgbClr val="244020"/>
                </a:solidFill>
                <a:latin typeface="Times New Roman" pitchFamily="18" charset="0"/>
              </a:rPr>
              <a:t>ЗД з навчально-виховної роботи</a:t>
            </a:r>
          </a:p>
          <a:p>
            <a:endParaRPr lang="uk-UA" sz="1000" b="1" i="1" dirty="0" smtClean="0">
              <a:solidFill>
                <a:srgbClr val="435422"/>
              </a:solidFill>
              <a:latin typeface="Times New Roman" pitchFamily="18" charset="0"/>
            </a:endParaRPr>
          </a:p>
          <a:p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</a:rPr>
              <a:t>Категорія : </a:t>
            </a:r>
            <a:r>
              <a:rPr lang="uk-UA" sz="2800" dirty="0" smtClean="0">
                <a:solidFill>
                  <a:srgbClr val="244020"/>
                </a:solidFill>
                <a:latin typeface="Times New Roman" pitchFamily="18" charset="0"/>
              </a:rPr>
              <a:t>вища</a:t>
            </a:r>
          </a:p>
          <a:p>
            <a:endParaRPr lang="uk-UA" sz="1000" b="1" i="1" dirty="0" smtClean="0">
              <a:solidFill>
                <a:srgbClr val="435422"/>
              </a:solidFill>
              <a:latin typeface="Times New Roman" pitchFamily="18" charset="0"/>
            </a:endParaRPr>
          </a:p>
          <a:p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</a:rPr>
              <a:t>Звання:</a:t>
            </a:r>
            <a:r>
              <a:rPr lang="uk-UA" sz="2800" b="1" i="1" dirty="0" smtClean="0">
                <a:solidFill>
                  <a:srgbClr val="435422"/>
                </a:solidFill>
                <a:latin typeface="Times New Roman" pitchFamily="18" charset="0"/>
              </a:rPr>
              <a:t>  </a:t>
            </a:r>
            <a:r>
              <a:rPr lang="uk-UA" sz="2800" dirty="0" smtClean="0">
                <a:solidFill>
                  <a:srgbClr val="244020"/>
                </a:solidFill>
                <a:latin typeface="Times New Roman" pitchFamily="18" charset="0"/>
              </a:rPr>
              <a:t>«старший вчитель», </a:t>
            </a:r>
          </a:p>
          <a:p>
            <a:r>
              <a:rPr lang="uk-UA" sz="2800" dirty="0" smtClean="0">
                <a:solidFill>
                  <a:srgbClr val="244020"/>
                </a:solidFill>
                <a:latin typeface="Times New Roman" pitchFamily="18" charset="0"/>
              </a:rPr>
              <a:t>               «вчитель – методист</a:t>
            </a:r>
            <a:endParaRPr lang="ru-RU" sz="2800" dirty="0" smtClean="0">
              <a:solidFill>
                <a:srgbClr val="24402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4" name="Рисунок 6" descr="C:\Users\Юля\Desktop\Школа фото\WP_20140113_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785794"/>
            <a:ext cx="216058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5720" y="0"/>
            <a:ext cx="5572164" cy="6677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uk-UA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Моє кредо</a:t>
            </a:r>
          </a:p>
          <a:p>
            <a:pPr>
              <a:defRPr/>
            </a:pPr>
            <a:r>
              <a:rPr lang="uk-UA" sz="3200" dirty="0" smtClean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Немає жахливішої роботи, Ніж учительська, </a:t>
            </a:r>
          </a:p>
          <a:p>
            <a:pPr>
              <a:defRPr/>
            </a:pPr>
            <a:r>
              <a:rPr lang="uk-UA" sz="3200" dirty="0" smtClean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Немає виснажливішої </a:t>
            </a:r>
          </a:p>
          <a:p>
            <a:pPr>
              <a:defRPr/>
            </a:pPr>
            <a:r>
              <a:rPr lang="uk-UA" sz="3200" dirty="0" smtClean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Роботи від учительської, </a:t>
            </a:r>
          </a:p>
          <a:p>
            <a:pPr>
              <a:defRPr/>
            </a:pPr>
            <a:r>
              <a:rPr lang="uk-UA" sz="3200" dirty="0" smtClean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Де нерви паляться, мов хмиз Сухий, де серце рветься</a:t>
            </a:r>
          </a:p>
          <a:p>
            <a:pPr>
              <a:defRPr/>
            </a:pPr>
            <a:r>
              <a:rPr lang="uk-UA" sz="3200" dirty="0" smtClean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Але немає щасливішої долі, Коли людина з твоїх рук, Учителю іде у світ – </a:t>
            </a:r>
          </a:p>
          <a:p>
            <a:pPr>
              <a:defRPr/>
            </a:pPr>
            <a:r>
              <a:rPr lang="uk-UA" sz="3200" dirty="0" smtClean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На краплю світ </a:t>
            </a:r>
            <a:r>
              <a:rPr lang="uk-UA" sz="3200" dirty="0" err="1" smtClean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людніє</a:t>
            </a:r>
            <a:r>
              <a:rPr lang="uk-UA" sz="3200" dirty="0" smtClean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uk-UA" sz="3200" i="1" dirty="0" smtClean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                              І. Драч</a:t>
            </a:r>
          </a:p>
          <a:p>
            <a:endParaRPr lang="uk-UA" dirty="0"/>
          </a:p>
        </p:txBody>
      </p:sp>
      <p:pic>
        <p:nvPicPr>
          <p:cNvPr id="3" name="Рисунок 6" descr="C:\Users\Юля\Desktop\Школа фото\WP_20140113_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785794"/>
            <a:ext cx="216058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52400" y="152400"/>
            <a:ext cx="5715743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досвіду:</a:t>
            </a:r>
          </a:p>
          <a:p>
            <a:pPr algn="ctr">
              <a:defRPr/>
            </a:pPr>
            <a:r>
              <a:rPr lang="uk-UA" sz="4000" dirty="0" smtClean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Активізація </a:t>
            </a:r>
            <a:r>
              <a:rPr lang="uk-UA" sz="4000" dirty="0" err="1" smtClean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навчально-</a:t>
            </a:r>
            <a:r>
              <a:rPr lang="uk-UA" sz="4000" dirty="0" smtClean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пізнавальної діяльності та творчого потенціалу учнів, залучення їх до творчої діяльності, зростання рівня творчої компетентності учнів на уроках хімії»</a:t>
            </a:r>
            <a:endParaRPr lang="ru-RU" sz="4000" dirty="0">
              <a:solidFill>
                <a:srgbClr val="2440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29454" y="785794"/>
            <a:ext cx="178595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«Той, хто звертаючись до старого, здатний відкривати нове, достойний бути вчителем»</a:t>
            </a:r>
          </a:p>
          <a:p>
            <a:pPr algn="ctr">
              <a:defRPr/>
            </a:pPr>
            <a:r>
              <a:rPr lang="uk-UA" sz="1400" b="1" i="1" dirty="0" smtClean="0">
                <a:latin typeface="Times New Roman" pitchFamily="18" charset="0"/>
                <a:cs typeface="Times New Roman" pitchFamily="18" charset="0"/>
              </a:rPr>
              <a:t>              Конфуцій.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616" y="188640"/>
            <a:ext cx="540448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Мотивація досвіду: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375" y="1019175"/>
            <a:ext cx="5356225" cy="70802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928670"/>
            <a:ext cx="5929322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" pitchFamily="2" charset="2"/>
              <a:buChar char="Ø"/>
              <a:defRPr/>
            </a:pPr>
            <a:r>
              <a:rPr lang="uk-UA" sz="2400" dirty="0" smtClean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впровадження найоптимальніших методів і прийомів, прогресивних інтерактивних технологій навчання;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" pitchFamily="2" charset="2"/>
              <a:buChar char="Ø"/>
              <a:defRPr/>
            </a:pPr>
            <a:endParaRPr lang="uk-UA" sz="800" dirty="0" smtClean="0">
              <a:solidFill>
                <a:srgbClr val="2440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" pitchFamily="2" charset="2"/>
              <a:buChar char="Ø"/>
              <a:defRPr/>
            </a:pPr>
            <a:r>
              <a:rPr lang="uk-UA" sz="2400" dirty="0" smtClean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удосконалення засобів і форм процесу навчання відповідно до сучасних вимог;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" pitchFamily="2" charset="2"/>
              <a:buChar char="Ø"/>
              <a:defRPr/>
            </a:pPr>
            <a:endParaRPr lang="uk-UA" sz="800" dirty="0" smtClean="0">
              <a:solidFill>
                <a:srgbClr val="2440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" pitchFamily="2" charset="2"/>
              <a:buChar char="Ø"/>
              <a:defRPr/>
            </a:pPr>
            <a:r>
              <a:rPr lang="uk-UA" sz="2400" dirty="0" smtClean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інтенсифікація та індивідуалізація навчання;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" pitchFamily="2" charset="2"/>
              <a:buChar char="Ø"/>
              <a:defRPr/>
            </a:pPr>
            <a:endParaRPr lang="uk-UA" sz="800" dirty="0" smtClean="0">
              <a:solidFill>
                <a:srgbClr val="2440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" pitchFamily="2" charset="2"/>
              <a:buChar char="Ø"/>
              <a:defRPr/>
            </a:pPr>
            <a:r>
              <a:rPr lang="uk-UA" sz="2400" dirty="0" smtClean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розкриття творчих можливостей дитини;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" pitchFamily="2" charset="2"/>
              <a:buChar char="Ø"/>
              <a:defRPr/>
            </a:pPr>
            <a:endParaRPr lang="uk-UA" sz="800" dirty="0" smtClean="0">
              <a:solidFill>
                <a:srgbClr val="2440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" pitchFamily="2" charset="2"/>
              <a:buChar char="Ø"/>
              <a:defRPr/>
            </a:pPr>
            <a:r>
              <a:rPr lang="uk-UA" sz="2400" dirty="0" smtClean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проекція на майбутнє.</a:t>
            </a:r>
            <a:endParaRPr lang="ru-RU" sz="2400" dirty="0" smtClean="0">
              <a:solidFill>
                <a:srgbClr val="24402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6858016" y="785794"/>
            <a:ext cx="19288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Справа  або заняття, які не мають труднощів, не вимагають  повного напруження розуму і волі, недостойні людини.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388" y="876300"/>
            <a:ext cx="5026025" cy="33972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16" y="1000108"/>
            <a:ext cx="19288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Розум мудро створений, вартий більше від розуму добре наповненого.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428604"/>
            <a:ext cx="535785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</a:rPr>
              <a:t>Актуальність досвіду:</a:t>
            </a:r>
          </a:p>
          <a:p>
            <a:pPr marL="285750" indent="-285750"/>
            <a:endParaRPr lang="uk-UA" sz="800" b="1" i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2400" dirty="0" smtClean="0">
                <a:solidFill>
                  <a:srgbClr val="244020"/>
                </a:solidFill>
                <a:latin typeface="Times New Roman" pitchFamily="18" charset="0"/>
              </a:rPr>
              <a:t>Використання нових підходів до організації навчального процесу;</a:t>
            </a:r>
          </a:p>
          <a:p>
            <a:pPr marL="285750" indent="-285750"/>
            <a:endParaRPr lang="uk-UA" sz="800" dirty="0" smtClean="0">
              <a:solidFill>
                <a:srgbClr val="244020"/>
              </a:solidFill>
              <a:latin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2400" dirty="0" smtClean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формування творчої особистості;</a:t>
            </a:r>
          </a:p>
          <a:p>
            <a:pPr marL="285750" indent="-285750"/>
            <a:endParaRPr lang="uk-UA" sz="800" dirty="0" smtClean="0">
              <a:solidFill>
                <a:srgbClr val="2440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2400" dirty="0" smtClean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підвищення мотивації навчання;</a:t>
            </a:r>
          </a:p>
          <a:p>
            <a:pPr marL="285750" indent="-285750"/>
            <a:endParaRPr lang="uk-UA" sz="800" dirty="0" smtClean="0">
              <a:solidFill>
                <a:srgbClr val="2440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2400" dirty="0" smtClean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розвиток життєвих </a:t>
            </a:r>
            <a:r>
              <a:rPr lang="uk-UA" sz="2400" dirty="0" err="1" smtClean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компетентностей</a:t>
            </a:r>
            <a:r>
              <a:rPr lang="uk-UA" sz="2400" dirty="0" smtClean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, самостійного свідомого мислення для досягнення успіху;</a:t>
            </a:r>
          </a:p>
          <a:p>
            <a:pPr marL="285750" indent="-285750"/>
            <a:endParaRPr lang="uk-UA" sz="800" dirty="0" smtClean="0">
              <a:solidFill>
                <a:srgbClr val="2440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2400" dirty="0" smtClean="0">
                <a:solidFill>
                  <a:srgbClr val="24402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формування навичок самостійного наукового пізнання та самореалізації особистості. </a:t>
            </a:r>
            <a:endParaRPr lang="ru-RU" sz="2400" dirty="0" smtClean="0">
              <a:solidFill>
                <a:srgbClr val="24402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5750" indent="-285750"/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5" y="285728"/>
            <a:ext cx="6215106" cy="55707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200" dirty="0" smtClean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Учитель! То не просто так людина</a:t>
            </a:r>
          </a:p>
          <a:p>
            <a:r>
              <a:rPr lang="uk-UA" sz="3200" dirty="0" smtClean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Учитель! Душ людських взірець</a:t>
            </a:r>
          </a:p>
          <a:p>
            <a:r>
              <a:rPr lang="uk-UA" sz="3200" dirty="0" smtClean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Його робота – кропітка, рутинна</a:t>
            </a:r>
          </a:p>
          <a:p>
            <a:r>
              <a:rPr lang="uk-UA" sz="3200" dirty="0" smtClean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І треба мати не аби який терпець</a:t>
            </a:r>
          </a:p>
          <a:p>
            <a:r>
              <a:rPr lang="uk-UA" sz="3200" dirty="0" smtClean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Щоб ниву знань засіяти сумлінно</a:t>
            </a:r>
          </a:p>
          <a:p>
            <a:r>
              <a:rPr lang="uk-UA" sz="3200" dirty="0" smtClean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І щоб не вата дала свої плоди.</a:t>
            </a:r>
          </a:p>
          <a:p>
            <a:endParaRPr lang="uk-UA" sz="800" dirty="0" smtClean="0">
              <a:solidFill>
                <a:srgbClr val="24402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Переможці: районна олімпіада з хімії</a:t>
            </a:r>
            <a:r>
              <a:rPr lang="uk-UA" sz="2800" b="1" dirty="0" smtClean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smtClean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ІІ місце Беспалий В., </a:t>
            </a:r>
          </a:p>
          <a:p>
            <a:r>
              <a:rPr lang="uk-UA" sz="3200" dirty="0" smtClean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ІІІ місце – </a:t>
            </a:r>
            <a:r>
              <a:rPr lang="uk-UA" sz="3200" dirty="0" err="1" smtClean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Головізнін</a:t>
            </a:r>
            <a:r>
              <a:rPr lang="uk-UA" sz="3200" dirty="0" smtClean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 П.;</a:t>
            </a:r>
          </a:p>
          <a:p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 </a:t>
            </a:r>
            <a:r>
              <a:rPr lang="uk-UA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“Геліантус”</a:t>
            </a:r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smtClean="0">
                <a:solidFill>
                  <a:srgbClr val="244020"/>
                </a:solidFill>
                <a:latin typeface="Times New Roman" pitchFamily="18" charset="0"/>
                <a:cs typeface="Times New Roman" pitchFamily="18" charset="0"/>
              </a:rPr>
              <a:t>– ІІІ місце Шевченко Єгор</a:t>
            </a:r>
            <a:endParaRPr lang="ru-RU" sz="3200" dirty="0">
              <a:solidFill>
                <a:srgbClr val="2440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928670"/>
            <a:ext cx="2071685" cy="278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541972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000" b="1" i="1" spc="50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Педагогічні технології</a:t>
            </a:r>
            <a:endParaRPr lang="ru-RU" sz="4000" b="1" i="1" spc="50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357158" y="4841875"/>
            <a:ext cx="2160587" cy="2016125"/>
          </a:xfrm>
          <a:prstGeom prst="irregularSeal1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Проектна технологія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214282" y="1071546"/>
            <a:ext cx="2089150" cy="1974850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Ігрова технологія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5357818" y="2500306"/>
            <a:ext cx="2109788" cy="2232025"/>
          </a:xfrm>
          <a:prstGeom prst="irregularSeal1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Інтерактивне навчання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3571868" y="928670"/>
            <a:ext cx="2087564" cy="2071702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Критичне мислення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но 1 8"/>
          <p:cNvSpPr/>
          <p:nvPr/>
        </p:nvSpPr>
        <p:spPr>
          <a:xfrm>
            <a:off x="3571868" y="4214818"/>
            <a:ext cx="2193925" cy="2520950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Проблемне навчання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1571604" y="2428868"/>
            <a:ext cx="2292350" cy="2536825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Особисто орієнтоване</a:t>
            </a:r>
          </a:p>
          <a:p>
            <a:pPr algn="ctr">
              <a:defRPr/>
            </a:pPr>
            <a:r>
              <a:rPr lang="uk-UA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6572264" y="4493955"/>
            <a:ext cx="2160240" cy="2364045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Розвивальне навчання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6578" y="1000108"/>
            <a:ext cx="21431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Нове треба створювати в поті чола, а старе само продовжує існувати і твердо триматися на милицях звички.</a:t>
            </a:r>
          </a:p>
          <a:p>
            <a:pPr algn="ctr">
              <a:defRPr/>
            </a:pP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        О.І.Герцен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2291</TotalTime>
  <Words>549</Words>
  <Application>Microsoft Office PowerPoint</Application>
  <PresentationFormat>Экран (4:3)</PresentationFormat>
  <Paragraphs>104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Дом</cp:lastModifiedBy>
  <cp:revision>228</cp:revision>
  <dcterms:created xsi:type="dcterms:W3CDTF">2014-05-18T08:31:07Z</dcterms:created>
  <dcterms:modified xsi:type="dcterms:W3CDTF">2015-02-03T08:51:04Z</dcterms:modified>
</cp:coreProperties>
</file>