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2"/>
  </p:notesMasterIdLst>
  <p:sldIdLst>
    <p:sldId id="268" r:id="rId2"/>
    <p:sldId id="26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2" r:id="rId14"/>
    <p:sldId id="271" r:id="rId15"/>
    <p:sldId id="280" r:id="rId16"/>
    <p:sldId id="274" r:id="rId17"/>
    <p:sldId id="275" r:id="rId18"/>
    <p:sldId id="276" r:id="rId19"/>
    <p:sldId id="281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CC6600"/>
    <a:srgbClr val="00CC00"/>
    <a:srgbClr val="99CCFF"/>
    <a:srgbClr val="0000FF"/>
    <a:srgbClr val="E6FEEA"/>
    <a:srgbClr val="FFE1E1"/>
    <a:srgbClr val="0066FF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BB08F-FB6E-4DAC-A4F0-F91E51C2E9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D6984-5720-46C5-9D2B-2710EE70E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34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67DC3-98F4-4E85-987D-393C6060400A}" type="slidenum">
              <a:rPr lang="ru-RU"/>
              <a:pPr/>
              <a:t>1</a:t>
            </a:fld>
            <a:endParaRPr lang="ru-RU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6.jp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8872538" cy="1224136"/>
          </a:xfrm>
        </p:spPr>
        <p:txBody>
          <a:bodyPr>
            <a:normAutofit/>
          </a:bodyPr>
          <a:lstStyle/>
          <a:p>
            <a:r>
              <a:rPr lang="uk-UA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6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Мартян</a:t>
            </a:r>
            <a:r>
              <a:rPr lang="uk-UA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Лариса Федорівна  </a:t>
            </a:r>
            <a:endParaRPr lang="ru-RU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143116"/>
            <a:ext cx="6019800" cy="44196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uk-UA" sz="24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Дата народження: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15.08.1960</a:t>
            </a:r>
          </a:p>
          <a:p>
            <a:pPr algn="l">
              <a:lnSpc>
                <a:spcPct val="80000"/>
              </a:lnSpc>
            </a:pPr>
            <a:r>
              <a:rPr lang="uk-UA" sz="24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Стаж роботи: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 роки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</a:pPr>
            <a:r>
              <a:rPr lang="uk-UA" sz="24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Освіта:</a:t>
            </a:r>
            <a:r>
              <a:rPr lang="uk-UA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вища</a:t>
            </a:r>
          </a:p>
          <a:p>
            <a:pPr algn="l">
              <a:lnSpc>
                <a:spcPct val="80000"/>
              </a:lnSpc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вчитель  </a:t>
            </a:r>
            <a:r>
              <a:rPr lang="uk-UA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Червонотоківської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ЗОШ</a:t>
            </a:r>
          </a:p>
          <a:p>
            <a:pPr algn="l">
              <a:lnSpc>
                <a:spcPct val="80000"/>
              </a:lnSpc>
            </a:pPr>
            <a:r>
              <a:rPr lang="uk-UA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Апостолівського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району</a:t>
            </a:r>
          </a:p>
          <a:p>
            <a:pPr algn="l">
              <a:lnSpc>
                <a:spcPct val="80000"/>
              </a:lnSpc>
            </a:pPr>
            <a:r>
              <a:rPr lang="uk-UA" sz="24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Категорія</a:t>
            </a:r>
            <a:r>
              <a:rPr lang="uk-UA" sz="24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вища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</a:pPr>
            <a:r>
              <a:rPr lang="uk-UA" sz="24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Творче </a:t>
            </a:r>
            <a:r>
              <a:rPr lang="uk-UA" sz="24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кредо: </a:t>
            </a:r>
            <a:endParaRPr lang="uk-UA" sz="2400" b="1" i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книгах шукаю істину, у людях – мудрість, у спілкуванні – </a:t>
            </a:r>
            <a:r>
              <a:rPr lang="uk-UA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щирість”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</a:pP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5" name="Picture 5" descr="вчителі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941392"/>
            <a:ext cx="2495844" cy="346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spd="med" advTm="32968">
    <p:fade/>
    <p:sndAc>
      <p:stSnd loop="1">
        <p:snd r:embed="rId4" name="fa206046553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786842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88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Фізичні вправи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Тренують м’язи.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Покращують статуру.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Допомагають підтримувати ідеальну вагу.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Послаблюють стрес.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Зміцнюють імунітет.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Живлять організм киснем.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Наповнюють енергією.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Поліпшують настрій.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Посилюють концентрацію уваги.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Покращують пам’ять.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Кет\Desktop\лф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21365"/>
            <a:ext cx="3303984" cy="2218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ет\Desktop\лф\acwaaerob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55" y="3364388"/>
            <a:ext cx="5238750" cy="3486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ет\Desktop\лф\fizicheskie-nagruski-dete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1221365"/>
            <a:ext cx="389551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Кет\Desktop\лф\072cc8c-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24088"/>
            <a:ext cx="3649588" cy="2384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8868"/>
          </a:xfrm>
        </p:spPr>
        <p:txBody>
          <a:bodyPr>
            <a:noAutofit/>
          </a:bodyPr>
          <a:lstStyle/>
          <a:p>
            <a:r>
              <a:rPr lang="ru-RU" sz="2000" b="1" i="1" u="sng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Шкідливі</a:t>
            </a:r>
            <a:r>
              <a:rPr lang="ru-RU" sz="2000" b="1" i="1" u="sng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000" b="1" i="1" u="sng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звички</a:t>
            </a:r>
            <a:r>
              <a:rPr lang="ru-RU" sz="2000" b="1" i="1" dirty="0" smtClean="0"/>
              <a:t> — ряд </a:t>
            </a:r>
            <a:r>
              <a:rPr lang="ru-RU" sz="2000" b="1" i="1" dirty="0" err="1" smtClean="0"/>
              <a:t>звичок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що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є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шкідливими</a:t>
            </a:r>
            <a:r>
              <a:rPr lang="ru-RU" sz="2000" b="1" i="1" dirty="0" smtClean="0"/>
              <a:t> для </a:t>
            </a:r>
            <a:r>
              <a:rPr lang="ru-RU" sz="2000" b="1" i="1" dirty="0" err="1" smtClean="0"/>
              <a:t>організму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людини</a:t>
            </a:r>
            <a:r>
              <a:rPr lang="ru-RU" sz="2000" b="1" i="1" dirty="0" smtClean="0"/>
              <a:t>. Вони </a:t>
            </a:r>
            <a:r>
              <a:rPr lang="ru-RU" sz="2000" b="1" i="1" dirty="0" err="1" smtClean="0"/>
              <a:t>перешкоджають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людини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розвиватися</a:t>
            </a:r>
            <a:r>
              <a:rPr lang="ru-RU" sz="2000" b="1" i="1" dirty="0" smtClean="0"/>
              <a:t> як </a:t>
            </a:r>
            <a:r>
              <a:rPr lang="ru-RU" sz="2000" b="1" i="1" dirty="0" err="1" smtClean="0"/>
              <a:t>розумово</a:t>
            </a:r>
            <a:r>
              <a:rPr lang="ru-RU" sz="2000" b="1" i="1" dirty="0" smtClean="0"/>
              <a:t>, так </a:t>
            </a:r>
            <a:r>
              <a:rPr lang="ru-RU" sz="2000" b="1" i="1" dirty="0" err="1" smtClean="0"/>
              <a:t>і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фізично</a:t>
            </a:r>
            <a:r>
              <a:rPr lang="ru-RU" sz="2000" b="1" i="1" dirty="0" smtClean="0"/>
              <a:t>. </a:t>
            </a:r>
            <a:r>
              <a:rPr lang="ru-RU" sz="2000" b="1" i="1" dirty="0" err="1" smtClean="0"/>
              <a:t>Серед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цих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звичок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виділяють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декілька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найбільш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шкідливих</a:t>
            </a:r>
            <a:r>
              <a:rPr lang="ru-RU" sz="2000" b="1" i="1" dirty="0" smtClean="0"/>
              <a:t> -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наркоманія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алкоголізм</a:t>
            </a:r>
            <a:r>
              <a:rPr lang="ru-RU" sz="2000" b="1" i="1" dirty="0" smtClean="0"/>
              <a:t>, </a:t>
            </a:r>
            <a:r>
              <a:rPr lang="ru-RU" sz="2000" b="1" i="1" u="sng" dirty="0" err="1" smtClean="0"/>
              <a:t>токсикоманія</a:t>
            </a:r>
            <a:r>
              <a:rPr lang="ru-RU" sz="2000" b="1" i="1" dirty="0" smtClean="0"/>
              <a:t> та </a:t>
            </a:r>
            <a:r>
              <a:rPr lang="ru-RU" sz="2000" b="1" i="1" u="sng" dirty="0" err="1" smtClean="0"/>
              <a:t>тютюнопаління</a:t>
            </a:r>
            <a:r>
              <a:rPr lang="ru-RU" sz="2000" b="1" i="1" dirty="0" smtClean="0"/>
              <a:t>. </a:t>
            </a:r>
            <a:r>
              <a:rPr lang="ru-RU" sz="2000" b="1" i="1" dirty="0" err="1" smtClean="0"/>
              <a:t>Кожна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з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цих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звичок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викликають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залежність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людини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від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тої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чи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іншої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речовини</a:t>
            </a:r>
            <a:r>
              <a:rPr lang="ru-RU" sz="2000" b="1" i="1" dirty="0" smtClean="0"/>
              <a:t>, яку вона </a:t>
            </a:r>
            <a:r>
              <a:rPr lang="ru-RU" sz="2000" b="1" i="1" dirty="0" err="1" smtClean="0"/>
              <a:t>вживає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pic>
        <p:nvPicPr>
          <p:cNvPr id="2051" name="Picture 3" descr="D:\МОЕ ТВОРЧЕСТВО\Презентации\зож\у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7700" y="3786190"/>
            <a:ext cx="3996300" cy="3071810"/>
          </a:xfrm>
          <a:prstGeom prst="rect">
            <a:avLst/>
          </a:prstGeom>
          <a:noFill/>
        </p:spPr>
      </p:pic>
      <p:pic>
        <p:nvPicPr>
          <p:cNvPr id="2052" name="Picture 4" descr="D:\МОЕ ТВОРЧЕСТВО\Презентации\зож\укенг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64" y="2357430"/>
            <a:ext cx="1571636" cy="1666017"/>
          </a:xfrm>
          <a:prstGeom prst="rect">
            <a:avLst/>
          </a:prstGeom>
          <a:noFill/>
        </p:spPr>
      </p:pic>
      <p:pic>
        <p:nvPicPr>
          <p:cNvPr id="7" name="Picture 3" descr="D:\МОЕ ТВОРЧЕСТВО\Презентации\зож\200px-Gray4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08" y="2653922"/>
            <a:ext cx="1224136" cy="1193532"/>
          </a:xfrm>
          <a:prstGeom prst="rect">
            <a:avLst/>
          </a:prstGeom>
          <a:noFill/>
        </p:spPr>
      </p:pic>
      <p:pic>
        <p:nvPicPr>
          <p:cNvPr id="8" name="Picture 2" descr="D:\МОЕ ТВОРЧЕСТВО\Презентации\зож\вен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0570"/>
            <a:ext cx="4857720" cy="2357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D:\МОЕ ТВОРЧЕСТВО\Презентации\зож\protiv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869525">
            <a:off x="750869" y="2089503"/>
            <a:ext cx="2964708" cy="295117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19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67944" cy="692696"/>
          </a:xfrm>
        </p:spPr>
        <p:txBody>
          <a:bodyPr>
            <a:normAutofit fontScale="90000"/>
          </a:bodyPr>
          <a:lstStyle/>
          <a:p>
            <a:r>
              <a:rPr lang="ru-RU" i="1" dirty="0" err="1" smtClean="0">
                <a:solidFill>
                  <a:schemeClr val="tx1"/>
                </a:solidFill>
              </a:rPr>
              <a:t>Тютюнопаління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30003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i="1" dirty="0" smtClean="0"/>
              <a:t>Через </a:t>
            </a:r>
            <a:r>
              <a:rPr lang="ru-RU" sz="2000" i="1" dirty="0" err="1" smtClean="0"/>
              <a:t>вживання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нікотину</a:t>
            </a:r>
            <a:r>
              <a:rPr lang="ru-RU" sz="2000" i="1" dirty="0" smtClean="0"/>
              <a:t>, у </a:t>
            </a:r>
            <a:r>
              <a:rPr lang="ru-RU" sz="2000" i="1" dirty="0" err="1" smtClean="0"/>
              <a:t>людини-курця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може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виникнути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захворювання</a:t>
            </a:r>
            <a:r>
              <a:rPr lang="ru-RU" sz="2000" i="1" dirty="0" smtClean="0"/>
              <a:t> на рак </a:t>
            </a:r>
            <a:r>
              <a:rPr lang="ru-RU" sz="2000" i="1" dirty="0" err="1" smtClean="0"/>
              <a:t>легеней</a:t>
            </a:r>
            <a:r>
              <a:rPr lang="ru-RU" sz="2000" i="1" dirty="0" smtClean="0"/>
              <a:t>. </a:t>
            </a:r>
            <a:r>
              <a:rPr lang="ru-RU" sz="2000" i="1" dirty="0" err="1" smtClean="0"/>
              <a:t>Велике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навантаження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отримує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серце</a:t>
            </a:r>
            <a:r>
              <a:rPr lang="ru-RU" sz="2000" i="1" dirty="0" smtClean="0"/>
              <a:t>. </a:t>
            </a:r>
            <a:r>
              <a:rPr lang="ru-RU" sz="2000" i="1" dirty="0" err="1" smtClean="0"/>
              <a:t>Вчені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підрахували,що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курець</a:t>
            </a:r>
            <a:r>
              <a:rPr lang="ru-RU" sz="2000" i="1" dirty="0" smtClean="0"/>
              <a:t> у 10 </a:t>
            </a:r>
            <a:r>
              <a:rPr lang="ru-RU" sz="2000" i="1" dirty="0" err="1" smtClean="0"/>
              <a:t>разів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більше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хворіє</a:t>
            </a:r>
            <a:r>
              <a:rPr lang="ru-RU" sz="2000" i="1" dirty="0" smtClean="0"/>
              <a:t> на рак та на </a:t>
            </a:r>
            <a:r>
              <a:rPr lang="ru-RU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інфаркт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міокарда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ніж</a:t>
            </a:r>
            <a:r>
              <a:rPr lang="ru-RU" sz="2000" i="1" dirty="0" smtClean="0"/>
              <a:t> люди, </a:t>
            </a:r>
            <a:r>
              <a:rPr lang="ru-RU" sz="2000" i="1" dirty="0" err="1" smtClean="0"/>
              <a:t>які</a:t>
            </a:r>
            <a:r>
              <a:rPr lang="ru-RU" sz="2000" i="1" dirty="0" smtClean="0"/>
              <a:t> не </a:t>
            </a:r>
            <a:r>
              <a:rPr lang="ru-RU" sz="2000" i="1" dirty="0" err="1" smtClean="0"/>
              <a:t>курять</a:t>
            </a:r>
            <a:r>
              <a:rPr lang="ru-RU" sz="2000" i="1" dirty="0" smtClean="0"/>
              <a:t>.</a:t>
            </a:r>
          </a:p>
          <a:p>
            <a:pPr>
              <a:buNone/>
            </a:pPr>
            <a:endParaRPr lang="uk-UA" sz="2000" i="1" dirty="0" smtClean="0"/>
          </a:p>
          <a:p>
            <a:pPr>
              <a:buNone/>
            </a:pPr>
            <a:r>
              <a:rPr lang="ru-RU" sz="2000" i="1" dirty="0" err="1" smtClean="0"/>
              <a:t>Більшість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із</a:t>
            </a:r>
            <a:r>
              <a:rPr lang="ru-RU" sz="2000" i="1" dirty="0" smtClean="0"/>
              <a:t> тих, </a:t>
            </a:r>
            <a:r>
              <a:rPr lang="ru-RU" sz="2000" i="1" dirty="0" err="1" smtClean="0"/>
              <a:t>хто</a:t>
            </a:r>
            <a:r>
              <a:rPr lang="ru-RU" sz="2000" i="1" dirty="0" smtClean="0"/>
              <a:t> палить у </a:t>
            </a:r>
            <a:r>
              <a:rPr lang="ru-RU" sz="2000" i="1" dirty="0" err="1" smtClean="0"/>
              <a:t>дорослому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віці</a:t>
            </a:r>
            <a:r>
              <a:rPr lang="ru-RU" sz="2000" i="1" dirty="0" smtClean="0"/>
              <a:t>, почали </a:t>
            </a:r>
            <a:r>
              <a:rPr lang="ru-RU" sz="2000" i="1" dirty="0" err="1" smtClean="0"/>
              <a:t>палити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ще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підлітками</a:t>
            </a:r>
            <a:r>
              <a:rPr lang="ru-RU" sz="2000" i="1" dirty="0" smtClean="0"/>
              <a:t>. На </a:t>
            </a:r>
            <a:r>
              <a:rPr lang="ru-RU" sz="2000" i="1" dirty="0" err="1" smtClean="0"/>
              <a:t>сьогодні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кількість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підлітків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що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палять</a:t>
            </a:r>
            <a:r>
              <a:rPr lang="ru-RU" sz="2000" i="1" dirty="0" smtClean="0"/>
              <a:t>, становить 150 млн., </a:t>
            </a:r>
            <a:r>
              <a:rPr lang="ru-RU" sz="2000" i="1" dirty="0" err="1" smtClean="0"/>
              <a:t>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ця</a:t>
            </a:r>
            <a:r>
              <a:rPr lang="ru-RU" sz="2000" i="1" dirty="0" smtClean="0"/>
              <a:t> цифра </a:t>
            </a:r>
            <a:r>
              <a:rPr lang="ru-RU" sz="2000" i="1" dirty="0" err="1" smtClean="0"/>
              <a:t>зростає</a:t>
            </a:r>
            <a:r>
              <a:rPr lang="ru-RU" sz="2000" i="1" dirty="0" smtClean="0"/>
              <a:t>. </a:t>
            </a:r>
            <a:r>
              <a:rPr lang="ru-RU" sz="2000" i="1" dirty="0" err="1" smtClean="0"/>
              <a:t>Заборона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реклами</a:t>
            </a:r>
            <a:r>
              <a:rPr lang="ru-RU" sz="2000" i="1" dirty="0" smtClean="0"/>
              <a:t> цигарок, </a:t>
            </a:r>
            <a:r>
              <a:rPr lang="ru-RU" sz="2000" i="1" dirty="0" err="1" smtClean="0"/>
              <a:t>здорожчання</a:t>
            </a:r>
            <a:r>
              <a:rPr lang="ru-RU" sz="2000" i="1" dirty="0" smtClean="0"/>
              <a:t> цигарок, </a:t>
            </a:r>
            <a:r>
              <a:rPr lang="ru-RU" sz="2000" i="1" dirty="0" err="1" smtClean="0"/>
              <a:t>заборона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паління</a:t>
            </a:r>
            <a:r>
              <a:rPr lang="ru-RU" sz="2000" i="1" dirty="0" smtClean="0"/>
              <a:t> в </a:t>
            </a:r>
            <a:r>
              <a:rPr lang="ru-RU" sz="2000" i="1" dirty="0" err="1" smtClean="0"/>
              <a:t>громадських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місцях</a:t>
            </a:r>
            <a:r>
              <a:rPr lang="ru-RU" sz="2000" i="1" dirty="0" smtClean="0"/>
              <a:t> – </a:t>
            </a:r>
            <a:r>
              <a:rPr lang="ru-RU" sz="2000" i="1" dirty="0" err="1" smtClean="0"/>
              <a:t>це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найбільш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поширені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методи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боротьби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тютюнопалінням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проте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їх</a:t>
            </a:r>
            <a:r>
              <a:rPr lang="ru-RU" sz="2000" i="1" dirty="0" smtClean="0"/>
              <a:t> усе ж не </a:t>
            </a:r>
            <a:r>
              <a:rPr lang="ru-RU" sz="2000" i="1" dirty="0" err="1" smtClean="0"/>
              <a:t>досить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щоб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переконати</a:t>
            </a:r>
            <a:r>
              <a:rPr lang="ru-RU" sz="2000" i="1" dirty="0" smtClean="0"/>
              <a:t> молодь у   </a:t>
            </a:r>
            <a:r>
              <a:rPr lang="ru-RU" sz="2000" i="1" dirty="0" err="1" smtClean="0"/>
              <a:t>згубному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впливі</a:t>
            </a:r>
            <a:r>
              <a:rPr lang="ru-RU" sz="2000" i="1" dirty="0" smtClean="0"/>
              <a:t> сигарет.   </a:t>
            </a:r>
            <a:endParaRPr lang="ru-RU" sz="2000" i="1" dirty="0"/>
          </a:p>
        </p:txBody>
      </p:sp>
      <p:pic>
        <p:nvPicPr>
          <p:cNvPr id="3079" name="Picture 7" descr="D:\МОЕ ТВОРЧЕСТВО\Презентации\зож\ale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571876"/>
            <a:ext cx="4533904" cy="3096887"/>
          </a:xfrm>
          <a:prstGeom prst="rect">
            <a:avLst/>
          </a:prstGeom>
          <a:noFill/>
        </p:spPr>
      </p:pic>
      <p:pic>
        <p:nvPicPr>
          <p:cNvPr id="11" name="Picture 3" descr="D:\МОЕ ТВОРЧЕСТВО\Презентации\зож\Smo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2286000" cy="3048000"/>
          </a:xfrm>
          <a:prstGeom prst="rect">
            <a:avLst/>
          </a:prstGeom>
          <a:noFill/>
        </p:spPr>
      </p:pic>
      <p:pic>
        <p:nvPicPr>
          <p:cNvPr id="14" name="Picture 4" descr="D:\МОЕ ТВОРЧЕСТВО\Презентации\зож\small_NO%20SMOKING-32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5611179"/>
            <a:ext cx="1619248" cy="1246821"/>
          </a:xfrm>
          <a:prstGeom prst="rect">
            <a:avLst/>
          </a:prstGeom>
          <a:noFill/>
        </p:spPr>
      </p:pic>
      <p:pic>
        <p:nvPicPr>
          <p:cNvPr id="15" name="Picture 5" descr="D:\МОЕ ТВОРЧЕСТВО\Презентации\зож\236.jpg"/>
          <p:cNvPicPr>
            <a:picLocks noChangeAspect="1" noChangeArrowheads="1"/>
          </p:cNvPicPr>
          <p:nvPr/>
        </p:nvPicPr>
        <p:blipFill>
          <a:blip r:embed="rId7" cstate="print"/>
          <a:srcRect r="28245"/>
          <a:stretch>
            <a:fillRect/>
          </a:stretch>
        </p:blipFill>
        <p:spPr bwMode="auto">
          <a:xfrm>
            <a:off x="6665807" y="3357562"/>
            <a:ext cx="2478193" cy="2071702"/>
          </a:xfrm>
          <a:prstGeom prst="rect">
            <a:avLst/>
          </a:prstGeom>
          <a:noFill/>
        </p:spPr>
      </p:pic>
      <p:pic>
        <p:nvPicPr>
          <p:cNvPr id="16" name="Picture 5" descr="D:\МОЕ ТВОРЧЕСТВО\Презентации\зож\small_NO%20SMOKING-2_gi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0" y="5214950"/>
            <a:ext cx="1643050" cy="16430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62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114668" cy="868346"/>
          </a:xfrm>
        </p:spPr>
        <p:txBody>
          <a:bodyPr/>
          <a:lstStyle/>
          <a:p>
            <a:r>
              <a:rPr lang="ru-RU" i="1" dirty="0" err="1" smtClean="0">
                <a:solidFill>
                  <a:schemeClr val="tx1"/>
                </a:solidFill>
              </a:rPr>
              <a:t>Алкоголізм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385765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2100" i="1" dirty="0" err="1" smtClean="0"/>
              <a:t>Алкогольні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напої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шкідливо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впливають</a:t>
            </a:r>
            <a:r>
              <a:rPr lang="ru-RU" sz="2100" i="1" dirty="0" smtClean="0"/>
              <a:t> на </a:t>
            </a:r>
            <a:r>
              <a:rPr lang="ru-RU" sz="2100" i="1" dirty="0" err="1" smtClean="0"/>
              <a:t>печінку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людини</a:t>
            </a:r>
            <a:r>
              <a:rPr lang="ru-RU" sz="2100" i="1" dirty="0" smtClean="0"/>
              <a:t>. </a:t>
            </a:r>
            <a:r>
              <a:rPr lang="ru-RU" sz="2100" i="1" dirty="0" err="1" smtClean="0"/>
              <a:t>Також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від</a:t>
            </a:r>
            <a:r>
              <a:rPr lang="ru-RU" sz="2100" i="1" dirty="0" smtClean="0"/>
              <a:t> алкоголю </a:t>
            </a:r>
            <a:r>
              <a:rPr lang="ru-RU" sz="2100" i="1" dirty="0" err="1" smtClean="0"/>
              <a:t>страждають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ожирінням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захворюваннями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серця</a:t>
            </a:r>
            <a:r>
              <a:rPr lang="ru-RU" sz="2100" i="1" dirty="0" smtClean="0"/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2100" i="1" dirty="0" err="1" smtClean="0"/>
              <a:t>Алкоголізм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або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алкогольна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залежність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асоціюється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з</a:t>
            </a:r>
            <a:r>
              <a:rPr lang="ru-RU" sz="2100" i="1" dirty="0" smtClean="0"/>
              <a:t> рядом </a:t>
            </a:r>
            <a:r>
              <a:rPr lang="ru-RU" sz="2100" i="1" dirty="0" err="1" smtClean="0"/>
              <a:t>ознак</a:t>
            </a:r>
            <a:r>
              <a:rPr lang="ru-RU" sz="2100" i="1" dirty="0" smtClean="0"/>
              <a:t>:</a:t>
            </a:r>
          </a:p>
          <a:p>
            <a:pPr>
              <a:lnSpc>
                <a:spcPct val="120000"/>
              </a:lnSpc>
            </a:pPr>
            <a:r>
              <a:rPr lang="ru-RU" sz="2100" i="1" dirty="0" err="1" smtClean="0"/>
              <a:t>Хворобливий</a:t>
            </a:r>
            <a:r>
              <a:rPr lang="ru-RU" sz="2100" i="1" dirty="0" smtClean="0"/>
              <a:t> потяг до алкоголю;</a:t>
            </a:r>
          </a:p>
          <a:p>
            <a:pPr>
              <a:lnSpc>
                <a:spcPct val="120000"/>
              </a:lnSpc>
            </a:pPr>
            <a:r>
              <a:rPr lang="ru-RU" sz="2100" i="1" dirty="0" err="1" smtClean="0"/>
              <a:t>Ріст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толерантності</a:t>
            </a:r>
            <a:r>
              <a:rPr lang="ru-RU" sz="2100" i="1" dirty="0" smtClean="0"/>
              <a:t> (</a:t>
            </a:r>
            <a:r>
              <a:rPr lang="ru-RU" sz="2100" i="1" dirty="0" err="1" smtClean="0"/>
              <a:t>зростає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витривалість</a:t>
            </a:r>
            <a:r>
              <a:rPr lang="ru-RU" sz="2100" i="1" dirty="0" smtClean="0"/>
              <a:t> до </a:t>
            </a:r>
            <a:r>
              <a:rPr lang="ru-RU" sz="2100" i="1" dirty="0" err="1" smtClean="0"/>
              <a:t>великої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кількості</a:t>
            </a:r>
            <a:r>
              <a:rPr lang="ru-RU" sz="2100" i="1" dirty="0" smtClean="0"/>
              <a:t> алкоголю);</a:t>
            </a:r>
          </a:p>
          <a:p>
            <a:pPr>
              <a:lnSpc>
                <a:spcPct val="120000"/>
              </a:lnSpc>
            </a:pPr>
            <a:r>
              <a:rPr lang="ru-RU" sz="2100" i="1" dirty="0" err="1" smtClean="0"/>
              <a:t>Втрата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кількісного</a:t>
            </a:r>
            <a:r>
              <a:rPr lang="ru-RU" sz="2100" i="1" dirty="0" smtClean="0"/>
              <a:t> контролю;</a:t>
            </a:r>
          </a:p>
          <a:p>
            <a:pPr>
              <a:lnSpc>
                <a:spcPct val="120000"/>
              </a:lnSpc>
            </a:pPr>
            <a:r>
              <a:rPr lang="ru-RU" sz="2100" i="1" dirty="0" err="1" smtClean="0"/>
              <a:t>Наявність</a:t>
            </a:r>
            <a:r>
              <a:rPr lang="ru-RU" sz="2100" i="1" dirty="0" smtClean="0"/>
              <a:t> синдрому </a:t>
            </a:r>
            <a:r>
              <a:rPr lang="ru-RU" sz="2100" i="1" dirty="0" err="1" smtClean="0"/>
              <a:t>відміни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або</a:t>
            </a:r>
            <a:r>
              <a:rPr lang="ru-RU" sz="2100" i="1" dirty="0" smtClean="0"/>
              <a:t> абстинентного синдрому</a:t>
            </a:r>
          </a:p>
          <a:p>
            <a:pPr>
              <a:lnSpc>
                <a:spcPct val="120000"/>
              </a:lnSpc>
              <a:buNone/>
            </a:pPr>
            <a:r>
              <a:rPr lang="ru-RU" sz="2100" i="1" dirty="0" err="1" smtClean="0"/>
              <a:t>Надмірне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вживання</a:t>
            </a:r>
            <a:r>
              <a:rPr lang="ru-RU" sz="2100" i="1" dirty="0" smtClean="0"/>
              <a:t> алкоголю </a:t>
            </a:r>
            <a:r>
              <a:rPr lang="ru-RU" sz="2100" i="1" dirty="0" err="1" smtClean="0"/>
              <a:t>підлітками</a:t>
            </a:r>
            <a:r>
              <a:rPr lang="ru-RU" sz="2100" i="1" dirty="0" smtClean="0"/>
              <a:t> – </a:t>
            </a:r>
            <a:r>
              <a:rPr lang="ru-RU" sz="2100" i="1" dirty="0" err="1" smtClean="0"/>
              <a:t>це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жахлива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сучасна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тенденція</a:t>
            </a:r>
            <a:r>
              <a:rPr lang="ru-RU" sz="2100" i="1" dirty="0" smtClean="0"/>
              <a:t>. Алкоголь </a:t>
            </a:r>
            <a:r>
              <a:rPr lang="ru-RU" sz="2100" i="1" dirty="0" err="1" smtClean="0"/>
              <a:t>впливає</a:t>
            </a:r>
            <a:r>
              <a:rPr lang="ru-RU" sz="2100" i="1" dirty="0" smtClean="0"/>
              <a:t> на </a:t>
            </a:r>
            <a:r>
              <a:rPr lang="ru-RU" sz="2100" i="1" dirty="0" err="1" smtClean="0"/>
              <a:t>організм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послаблюючи</a:t>
            </a:r>
            <a:r>
              <a:rPr lang="ru-RU" sz="2100" i="1" dirty="0" smtClean="0"/>
              <a:t> самоконтроль, </a:t>
            </a:r>
            <a:r>
              <a:rPr lang="ru-RU" sz="2100" i="1" dirty="0" err="1" smtClean="0"/>
              <a:t>що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призводить</a:t>
            </a:r>
            <a:r>
              <a:rPr lang="ru-RU" sz="2100" i="1" dirty="0" smtClean="0"/>
              <a:t> до </a:t>
            </a:r>
            <a:r>
              <a:rPr lang="ru-RU" sz="2100" i="1" dirty="0" err="1" smtClean="0"/>
              <a:t>непередбачуваних</a:t>
            </a:r>
            <a:r>
              <a:rPr lang="ru-RU" sz="2100" i="1" dirty="0" smtClean="0"/>
              <a:t> та </a:t>
            </a:r>
            <a:r>
              <a:rPr lang="ru-RU" sz="2100" i="1" dirty="0" err="1" smtClean="0"/>
              <a:t>небезпечних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випадків</a:t>
            </a:r>
            <a:r>
              <a:rPr lang="ru-RU" sz="2100" i="1" dirty="0" smtClean="0"/>
              <a:t>. </a:t>
            </a:r>
            <a:r>
              <a:rPr lang="ru-RU" sz="2100" i="1" dirty="0" err="1" smtClean="0"/>
              <a:t>Надмірне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вживання</a:t>
            </a:r>
            <a:r>
              <a:rPr lang="ru-RU" sz="2100" i="1" dirty="0" smtClean="0"/>
              <a:t> алкоголю – </a:t>
            </a:r>
            <a:r>
              <a:rPr lang="ru-RU" sz="2100" i="1" dirty="0" err="1" smtClean="0"/>
              <a:t>це</a:t>
            </a:r>
            <a:r>
              <a:rPr lang="ru-RU" sz="2100" i="1" dirty="0" smtClean="0"/>
              <a:t> причина </a:t>
            </a:r>
            <a:r>
              <a:rPr lang="ru-RU" sz="2100" i="1" dirty="0" err="1" smtClean="0"/>
              <a:t>нещасних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випадків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насилля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передчасної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смерті</a:t>
            </a:r>
            <a:r>
              <a:rPr lang="ru-RU" sz="2100" i="1" dirty="0" smtClean="0"/>
              <a:t>. </a:t>
            </a:r>
            <a:r>
              <a:rPr lang="ru-RU" sz="2100" i="1" dirty="0" err="1" smtClean="0"/>
              <a:t>Методи</a:t>
            </a:r>
            <a:r>
              <a:rPr lang="ru-RU" sz="2100" i="1" dirty="0" smtClean="0"/>
              <a:t> </a:t>
            </a:r>
            <a:r>
              <a:rPr lang="ru-RU" sz="2100" i="1" dirty="0" err="1" smtClean="0"/>
              <a:t>боротьби</a:t>
            </a:r>
            <a:r>
              <a:rPr lang="ru-RU" sz="2100" i="1" dirty="0" smtClean="0"/>
              <a:t> – заборона </a:t>
            </a:r>
            <a:r>
              <a:rPr lang="ru-RU" sz="2100" i="1" dirty="0" err="1" smtClean="0"/>
              <a:t>реклами</a:t>
            </a:r>
            <a:r>
              <a:rPr lang="ru-RU" sz="2100" i="1" dirty="0" smtClean="0"/>
              <a:t> алкоголю, заборона доступу до алкоголю </a:t>
            </a:r>
            <a:r>
              <a:rPr lang="ru-RU" sz="2100" i="1" dirty="0" err="1" smtClean="0"/>
              <a:t>підлітків</a:t>
            </a:r>
            <a:r>
              <a:rPr lang="ru-RU" sz="2100" i="1" dirty="0" smtClean="0"/>
              <a:t>. 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>
              <a:lnSpc>
                <a:spcPct val="120000"/>
              </a:lnSpc>
            </a:pPr>
            <a:endParaRPr lang="ru-RU" sz="2000" dirty="0"/>
          </a:p>
        </p:txBody>
      </p:sp>
      <p:pic>
        <p:nvPicPr>
          <p:cNvPr id="5122" name="Picture 2" descr="D:\МОЕ ТВОРЧЕСТВО\Презентации\зож\100px-Alcool_tue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4000500"/>
            <a:ext cx="952500" cy="2857500"/>
          </a:xfrm>
          <a:prstGeom prst="rect">
            <a:avLst/>
          </a:prstGeom>
          <a:noFill/>
        </p:spPr>
      </p:pic>
      <p:pic>
        <p:nvPicPr>
          <p:cNvPr id="5124" name="Picture 4" descr="D:\МОЕ ТВОРЧЕСТВО\Презентации\зож\x_15e715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4110781"/>
            <a:ext cx="3286148" cy="2747219"/>
          </a:xfrm>
          <a:prstGeom prst="rect">
            <a:avLst/>
          </a:prstGeom>
          <a:noFill/>
        </p:spPr>
      </p:pic>
      <p:pic>
        <p:nvPicPr>
          <p:cNvPr id="5125" name="Picture 5" descr="D:\МОЕ ТВОРЧЕСТВО\Презентации\зож\Otkrytka_zoz_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467795"/>
            <a:ext cx="1760537" cy="23902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6" name="Picture 6" descr="D:\МОЕ ТВОРЧЕСТВО\Презентации\зож\x_0b92cce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929066"/>
            <a:ext cx="2402076" cy="21431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99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14678" cy="857232"/>
          </a:xfrm>
        </p:spPr>
        <p:txBody>
          <a:bodyPr/>
          <a:lstStyle/>
          <a:p>
            <a:r>
              <a:rPr lang="ru-RU" i="1" dirty="0" err="1" smtClean="0">
                <a:solidFill>
                  <a:schemeClr val="tx1"/>
                </a:solidFill>
              </a:rPr>
              <a:t>Наркоманія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42148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i="1" dirty="0" smtClean="0"/>
              <a:t>Через </a:t>
            </a:r>
            <a:r>
              <a:rPr lang="ru-RU" sz="1600" i="1" dirty="0" err="1" smtClean="0"/>
              <a:t>вживання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наркотичних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речовин</a:t>
            </a:r>
            <a:r>
              <a:rPr lang="ru-RU" sz="1600" i="1" dirty="0" smtClean="0"/>
              <a:t>, особливо </a:t>
            </a:r>
            <a:r>
              <a:rPr lang="ru-RU" sz="1600" i="1" dirty="0" err="1" smtClean="0"/>
              <a:t>ін'єкційне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введення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людина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має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ризик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захворіти</a:t>
            </a:r>
            <a:r>
              <a:rPr lang="ru-RU" sz="1600" i="1" dirty="0" smtClean="0"/>
              <a:t> на ВІЛ/СНІД. </a:t>
            </a:r>
          </a:p>
          <a:p>
            <a:pPr>
              <a:buNone/>
            </a:pPr>
            <a:r>
              <a:rPr lang="ru-RU" sz="1600" i="1" dirty="0" err="1" smtClean="0"/>
              <a:t>Це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поняття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має</a:t>
            </a:r>
            <a:r>
              <a:rPr lang="ru-RU" sz="1600" i="1" dirty="0" smtClean="0"/>
              <a:t> три </a:t>
            </a:r>
            <a:r>
              <a:rPr lang="ru-RU" sz="1600" i="1" dirty="0" err="1" smtClean="0"/>
              <a:t>складові</a:t>
            </a:r>
            <a:r>
              <a:rPr lang="ru-RU" sz="1600" i="1" dirty="0" smtClean="0"/>
              <a:t>:</a:t>
            </a:r>
          </a:p>
          <a:p>
            <a:r>
              <a:rPr lang="ru-RU" sz="1600" i="1" dirty="0" err="1" smtClean="0"/>
              <a:t>Медична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складова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включає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руйнівний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вплив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наркотичної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речовини</a:t>
            </a:r>
            <a:r>
              <a:rPr lang="ru-RU" sz="1600" i="1" dirty="0" smtClean="0"/>
              <a:t> на </a:t>
            </a:r>
            <a:r>
              <a:rPr lang="ru-RU" sz="1600" i="1" dirty="0" err="1" smtClean="0"/>
              <a:t>організм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людини</a:t>
            </a:r>
            <a:r>
              <a:rPr lang="ru-RU" sz="1600" i="1" dirty="0" smtClean="0"/>
              <a:t>.</a:t>
            </a:r>
          </a:p>
          <a:p>
            <a:r>
              <a:rPr lang="ru-RU" sz="1600" i="1" dirty="0" err="1" smtClean="0"/>
              <a:t>Соціальна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складова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включає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наслідки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поведінки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наркозалежної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людини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небезпечної</a:t>
            </a:r>
            <a:r>
              <a:rPr lang="ru-RU" sz="1600" i="1" dirty="0" smtClean="0"/>
              <a:t> для </a:t>
            </a:r>
            <a:r>
              <a:rPr lang="ru-RU" sz="1600" i="1" dirty="0" err="1" smtClean="0"/>
              <a:t>її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оточення</a:t>
            </a:r>
            <a:r>
              <a:rPr lang="ru-RU" sz="1600" i="1" dirty="0" smtClean="0"/>
              <a:t>.</a:t>
            </a:r>
            <a:endParaRPr lang="ru-RU" sz="1700" i="1" dirty="0" smtClean="0"/>
          </a:p>
          <a:p>
            <a:pPr>
              <a:buNone/>
            </a:pPr>
            <a:r>
              <a:rPr lang="ru-RU" sz="1700" i="1" dirty="0" err="1" smtClean="0"/>
              <a:t>Крім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законів</a:t>
            </a:r>
            <a:r>
              <a:rPr lang="ru-RU" sz="1700" i="1" dirty="0" smtClean="0"/>
              <a:t>, </a:t>
            </a:r>
            <a:r>
              <a:rPr lang="ru-RU" sz="1700" i="1" dirty="0" err="1" smtClean="0"/>
              <a:t>що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обмежують</a:t>
            </a:r>
            <a:r>
              <a:rPr lang="ru-RU" sz="1700" i="1" dirty="0" smtClean="0"/>
              <a:t> доступ до </a:t>
            </a:r>
            <a:r>
              <a:rPr lang="ru-RU" sz="1700" i="1" dirty="0" err="1" smtClean="0"/>
              <a:t>заборонених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речовин</a:t>
            </a:r>
            <a:r>
              <a:rPr lang="ru-RU" sz="1700" i="1" dirty="0" smtClean="0"/>
              <a:t>, тютюну </a:t>
            </a:r>
            <a:r>
              <a:rPr lang="ru-RU" sz="1700" i="1" dirty="0" err="1" smtClean="0"/>
              <a:t>і</a:t>
            </a:r>
            <a:r>
              <a:rPr lang="ru-RU" sz="1700" i="1" dirty="0" smtClean="0"/>
              <a:t> алкоголю, як </a:t>
            </a:r>
            <a:r>
              <a:rPr lang="ru-RU" sz="1700" i="1" dirty="0" err="1" smtClean="0"/>
              <a:t>показує</a:t>
            </a:r>
            <a:r>
              <a:rPr lang="ru-RU" sz="1700" i="1" dirty="0" smtClean="0"/>
              <a:t> практика </a:t>
            </a:r>
            <a:r>
              <a:rPr lang="ru-RU" sz="1700" i="1" dirty="0" err="1" smtClean="0"/>
              <a:t>розвинутих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країн</a:t>
            </a:r>
            <a:r>
              <a:rPr lang="ru-RU" sz="1700" i="1" dirty="0" smtClean="0"/>
              <a:t>, негатив до </a:t>
            </a:r>
            <a:r>
              <a:rPr lang="ru-RU" sz="1700" i="1" dirty="0" err="1" smtClean="0"/>
              <a:t>наркотиків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формує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інформація</a:t>
            </a:r>
            <a:r>
              <a:rPr lang="ru-RU" sz="1700" i="1" dirty="0" smtClean="0"/>
              <a:t> про </a:t>
            </a:r>
            <a:r>
              <a:rPr lang="ru-RU" sz="1700" i="1" dirty="0" err="1" smtClean="0"/>
              <a:t>небезпечність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їхнього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вживання</a:t>
            </a:r>
            <a:r>
              <a:rPr lang="ru-RU" sz="1700" i="1" dirty="0" smtClean="0"/>
              <a:t>. </a:t>
            </a:r>
          </a:p>
          <a:p>
            <a:endParaRPr lang="ru-RU" sz="2400" i="1" dirty="0"/>
          </a:p>
        </p:txBody>
      </p:sp>
      <p:pic>
        <p:nvPicPr>
          <p:cNvPr id="4099" name="Picture 3" descr="D:\МОЕ ТВОРЧЕСТВО\Презентации\зож\1281493215_5zbwyq37rsaoyml.jpg"/>
          <p:cNvPicPr>
            <a:picLocks noChangeAspect="1" noChangeArrowheads="1"/>
          </p:cNvPicPr>
          <p:nvPr/>
        </p:nvPicPr>
        <p:blipFill>
          <a:blip r:embed="rId4" cstate="print"/>
          <a:srcRect l="23482" r="19851" b="8555"/>
          <a:stretch>
            <a:fillRect/>
          </a:stretch>
        </p:blipFill>
        <p:spPr bwMode="auto">
          <a:xfrm>
            <a:off x="7858148" y="4091316"/>
            <a:ext cx="1285852" cy="2766683"/>
          </a:xfrm>
          <a:prstGeom prst="rect">
            <a:avLst/>
          </a:prstGeom>
          <a:noFill/>
        </p:spPr>
      </p:pic>
      <p:pic>
        <p:nvPicPr>
          <p:cNvPr id="5122" name="Picture 2" descr="C:\Users\Кет\Desktop\лф\8bdf8eb9119df253d63f5007d970e3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94" y="3276607"/>
            <a:ext cx="34575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Е ТВОРЧЕСТВО\Презентации\зож\notra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1940" y="5455185"/>
            <a:ext cx="1224136" cy="1224136"/>
          </a:xfrm>
          <a:prstGeom prst="rect">
            <a:avLst/>
          </a:prstGeom>
          <a:noFill/>
        </p:spPr>
      </p:pic>
      <p:pic>
        <p:nvPicPr>
          <p:cNvPr id="5123" name="Picture 3" descr="C:\Users\Кет\Desktop\лф\depress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81" y="3821255"/>
            <a:ext cx="27432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ет\Desktop\лф\profilaktika-narkomanii-sredi-detey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39" y="4293096"/>
            <a:ext cx="2475558" cy="18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9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Е ТВОРЧЕСТВО\Презентации\зож\zdorovogo-obraza-zhiz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D:\МОЕ ТВОРЧЕСТВО\Презентации\зож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001" cy="6965696"/>
          </a:xfrm>
          <a:prstGeom prst="rect">
            <a:avLst/>
          </a:prstGeom>
          <a:noFill/>
        </p:spPr>
      </p:pic>
      <p:pic>
        <p:nvPicPr>
          <p:cNvPr id="9" name="Picture 3" descr="D:\МОЕ ТВОРЧЕСТВО\Презентации\зож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3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557213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СНІД</a:t>
            </a:r>
            <a:r>
              <a:rPr lang="ru-RU" sz="2000" b="1" i="1" dirty="0" smtClean="0"/>
              <a:t>,</a:t>
            </a:r>
            <a:r>
              <a:rPr lang="ru-RU" sz="3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або</a:t>
            </a:r>
            <a:r>
              <a:rPr lang="ru-RU" sz="105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Синдром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Набутого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Імунодефіциту</a:t>
            </a:r>
            <a:r>
              <a:rPr lang="ru-RU" sz="1050" b="1" i="1" dirty="0" smtClean="0"/>
              <a:t> </a:t>
            </a:r>
            <a:r>
              <a:rPr lang="ru-RU" sz="1600" b="1" i="1" dirty="0" smtClean="0">
                <a:solidFill>
                  <a:schemeClr val="bg1"/>
                </a:solidFill>
              </a:rPr>
              <a:t>—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важке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інфекційне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захворювання</a:t>
            </a:r>
            <a:r>
              <a:rPr lang="ru-RU" sz="1600" b="1" i="1" dirty="0" smtClean="0">
                <a:solidFill>
                  <a:schemeClr val="bg1"/>
                </a:solidFill>
              </a:rPr>
              <a:t>,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спричинене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вірусом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імунодефіциту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людини</a:t>
            </a:r>
            <a:r>
              <a:rPr lang="ru-RU" sz="1600" b="1" i="1" dirty="0" smtClean="0">
                <a:solidFill>
                  <a:schemeClr val="bg1"/>
                </a:solidFill>
              </a:rPr>
              <a:t> (ВІЛ),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який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вражає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імунну</a:t>
            </a:r>
            <a:r>
              <a:rPr lang="ru-RU" sz="1600" b="1" i="1" dirty="0" smtClean="0">
                <a:solidFill>
                  <a:schemeClr val="bg1"/>
                </a:solidFill>
              </a:rPr>
              <a:t> систему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людини</a:t>
            </a:r>
            <a:r>
              <a:rPr lang="ru-RU" sz="1600" b="1" i="1" dirty="0" smtClean="0">
                <a:solidFill>
                  <a:schemeClr val="bg1"/>
                </a:solidFill>
              </a:rPr>
              <a:t>,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знижуючи</a:t>
            </a:r>
            <a:r>
              <a:rPr lang="ru-RU" sz="1600" b="1" i="1" dirty="0" smtClean="0">
                <a:solidFill>
                  <a:schemeClr val="bg1"/>
                </a:solidFill>
              </a:rPr>
              <a:t> при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цьому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протидію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організму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захворюванням</a:t>
            </a:r>
            <a:r>
              <a:rPr lang="ru-RU" sz="1600" b="1" i="1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err="1" smtClean="0">
                <a:solidFill>
                  <a:schemeClr val="bg1"/>
                </a:solidFill>
              </a:rPr>
              <a:t>Будь-які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соціальні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потрясіння</a:t>
            </a:r>
            <a:r>
              <a:rPr lang="ru-RU" sz="1600" b="1" i="1" dirty="0" smtClean="0">
                <a:solidFill>
                  <a:schemeClr val="bg1"/>
                </a:solidFill>
              </a:rPr>
              <a:t> (</a:t>
            </a:r>
            <a:r>
              <a:rPr lang="ru-RU" sz="1600" b="1" i="1" dirty="0" err="1" smtClean="0">
                <a:solidFill>
                  <a:schemeClr val="bg1"/>
                </a:solidFill>
              </a:rPr>
              <a:t>війни</a:t>
            </a:r>
            <a:r>
              <a:rPr lang="ru-RU" sz="1600" b="1" i="1" dirty="0" smtClean="0">
                <a:solidFill>
                  <a:schemeClr val="bg1"/>
                </a:solidFill>
              </a:rPr>
              <a:t>,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епідемії</a:t>
            </a:r>
            <a:r>
              <a:rPr lang="ru-RU" sz="1600" b="1" i="1" dirty="0" smtClean="0">
                <a:solidFill>
                  <a:schemeClr val="bg1"/>
                </a:solidFill>
              </a:rPr>
              <a:t>,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економічні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кризи</a:t>
            </a:r>
            <a:r>
              <a:rPr lang="ru-RU" sz="1600" b="1" i="1" dirty="0" smtClean="0">
                <a:solidFill>
                  <a:schemeClr val="bg1"/>
                </a:solidFill>
              </a:rPr>
              <a:t>) </a:t>
            </a:r>
            <a:r>
              <a:rPr lang="uk-UA" sz="1600" b="1" i="1" dirty="0" smtClean="0">
                <a:solidFill>
                  <a:schemeClr val="bg1"/>
                </a:solidFill>
              </a:rPr>
              <a:t>ускладнюють реалізацію прав людини. Під час епідемії ВІЛ/</a:t>
            </a:r>
            <a:r>
              <a:rPr lang="uk-UA" sz="1600" b="1" i="1" dirty="0" err="1" smtClean="0">
                <a:solidFill>
                  <a:schemeClr val="bg1"/>
                </a:solidFill>
              </a:rPr>
              <a:t>СНІДу</a:t>
            </a:r>
            <a:r>
              <a:rPr lang="uk-UA" sz="1600" b="1" i="1" dirty="0" smtClean="0">
                <a:solidFill>
                  <a:schemeClr val="bg1"/>
                </a:solidFill>
              </a:rPr>
              <a:t> найбільше потерпають ті, хто через бідність чи соціальний  стан не має змоги вберегтися від зараження.</a:t>
            </a:r>
          </a:p>
          <a:p>
            <a:pPr>
              <a:lnSpc>
                <a:spcPct val="120000"/>
              </a:lnSpc>
              <a:buNone/>
            </a:pPr>
            <a:r>
              <a:rPr lang="uk-UA" sz="1600" b="1" i="1" dirty="0" smtClean="0">
                <a:solidFill>
                  <a:schemeClr val="bg1"/>
                </a:solidFill>
              </a:rPr>
              <a:t>В Україні найбільшого поширення ВІЛ/СНІД набув у промислових регіонах. Через бідність і високий рівень безробіття багато молодих людей тут не впевнені у своєму майбутньому. Вони легко потрапляють у тенета алкогольної і наркотичної залежності й інфікування ВІЛ.</a:t>
            </a:r>
          </a:p>
          <a:p>
            <a:pPr>
              <a:lnSpc>
                <a:spcPct val="120000"/>
              </a:lnSpc>
              <a:buNone/>
            </a:pPr>
            <a:r>
              <a:rPr lang="uk-UA" sz="2000" b="1" i="1" u="sng" dirty="0" smtClean="0">
                <a:solidFill>
                  <a:srgbClr val="FF0000"/>
                </a:solidFill>
              </a:rPr>
              <a:t>Червона стрічка </a:t>
            </a:r>
            <a:r>
              <a:rPr lang="uk-UA" sz="2000" b="1" i="1" dirty="0" smtClean="0">
                <a:solidFill>
                  <a:schemeClr val="bg1"/>
                </a:solidFill>
              </a:rPr>
              <a:t>символізує:</a:t>
            </a:r>
          </a:p>
          <a:p>
            <a:pPr>
              <a:lnSpc>
                <a:spcPct val="120000"/>
              </a:lnSpc>
              <a:buNone/>
            </a:pPr>
            <a:r>
              <a:rPr lang="uk-UA" sz="1600" b="1" i="1" dirty="0" smtClean="0">
                <a:solidFill>
                  <a:schemeClr val="bg1"/>
                </a:solidFill>
              </a:rPr>
              <a:t>• усвідомлення серйозності проблеми ВІЛ/</a:t>
            </a:r>
            <a:r>
              <a:rPr lang="uk-UA" sz="1600" b="1" i="1" dirty="0" err="1" smtClean="0">
                <a:solidFill>
                  <a:schemeClr val="bg1"/>
                </a:solidFill>
              </a:rPr>
              <a:t>СНІДу</a:t>
            </a:r>
            <a:r>
              <a:rPr lang="uk-UA" sz="1600" b="1" i="1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ct val="120000"/>
              </a:lnSpc>
              <a:buNone/>
            </a:pPr>
            <a:r>
              <a:rPr lang="uk-UA" sz="1600" b="1" i="1" dirty="0" smtClean="0">
                <a:solidFill>
                  <a:schemeClr val="bg1"/>
                </a:solidFill>
              </a:rPr>
              <a:t>• надію на те, що буде знайдено вакцину проти ВІЛ і ліки від </a:t>
            </a:r>
            <a:r>
              <a:rPr lang="uk-UA" sz="1600" b="1" i="1" dirty="0" err="1" smtClean="0">
                <a:solidFill>
                  <a:schemeClr val="bg1"/>
                </a:solidFill>
              </a:rPr>
              <a:t>СНІДу</a:t>
            </a:r>
            <a:r>
              <a:rPr lang="uk-UA" sz="1600" b="1" i="1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ct val="120000"/>
              </a:lnSpc>
              <a:buNone/>
            </a:pPr>
            <a:r>
              <a:rPr lang="uk-UA" sz="1600" b="1" i="1" dirty="0" smtClean="0">
                <a:solidFill>
                  <a:schemeClr val="bg1"/>
                </a:solidFill>
              </a:rPr>
              <a:t>• солідарність із людьми, які живуть з ВІЛ, їхніми близькими, рідними і друзями;</a:t>
            </a:r>
          </a:p>
          <a:p>
            <a:pPr>
              <a:lnSpc>
                <a:spcPct val="120000"/>
              </a:lnSpc>
              <a:buNone/>
            </a:pPr>
            <a:r>
              <a:rPr lang="uk-UA" sz="1600" b="1" i="1" dirty="0" smtClean="0">
                <a:solidFill>
                  <a:schemeClr val="bg1"/>
                </a:solidFill>
              </a:rPr>
              <a:t>• пам’ять про </a:t>
            </a:r>
            <a:r>
              <a:rPr lang="uk-UA" sz="1600" b="1" i="1" dirty="0" err="1" smtClean="0">
                <a:solidFill>
                  <a:schemeClr val="bg1"/>
                </a:solidFill>
              </a:rPr>
              <a:t>мільони</a:t>
            </a:r>
            <a:r>
              <a:rPr lang="uk-UA" sz="1600" b="1" i="1" dirty="0" smtClean="0">
                <a:solidFill>
                  <a:schemeClr val="bg1"/>
                </a:solidFill>
              </a:rPr>
              <a:t> людей, життя яких забрала ця недуга;</a:t>
            </a:r>
          </a:p>
          <a:p>
            <a:pPr>
              <a:lnSpc>
                <a:spcPct val="120000"/>
              </a:lnSpc>
              <a:buNone/>
            </a:pPr>
            <a:r>
              <a:rPr lang="uk-UA" sz="1600" b="1" i="1" dirty="0" smtClean="0">
                <a:solidFill>
                  <a:schemeClr val="bg1"/>
                </a:solidFill>
              </a:rPr>
              <a:t>• протест проти істерії й невігластва, дискримінації та суспільної ізоляції людей, які живуть з ВІЛ.</a:t>
            </a:r>
          </a:p>
          <a:p>
            <a:pPr>
              <a:buNone/>
            </a:pPr>
            <a:endParaRPr lang="uk-UA" sz="1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211668"/>
            <a:ext cx="8429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- 1 </a:t>
            </a:r>
            <a:r>
              <a:rPr lang="ru-RU" dirty="0" err="1" smtClean="0">
                <a:solidFill>
                  <a:schemeClr val="bg1"/>
                </a:solidFill>
              </a:rPr>
              <a:t>грудня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1988 року </a:t>
            </a:r>
            <a:r>
              <a:rPr lang="ru-RU" dirty="0" err="1" smtClean="0">
                <a:solidFill>
                  <a:schemeClr val="bg1"/>
                </a:solidFill>
              </a:rPr>
              <a:t>відзначається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Всесвітній</a:t>
            </a:r>
            <a:r>
              <a:rPr lang="ru-RU" dirty="0" smtClean="0">
                <a:solidFill>
                  <a:schemeClr val="bg1"/>
                </a:solidFill>
              </a:rPr>
              <a:t> день </a:t>
            </a:r>
            <a:r>
              <a:rPr lang="ru-RU" dirty="0" err="1" smtClean="0">
                <a:solidFill>
                  <a:schemeClr val="bg1"/>
                </a:solidFill>
              </a:rPr>
              <a:t>боротьби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СНІДом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 descr="D:\МОЕ ТВОРЧЕСТВО\Презентации\зож\120px-Red_Ribb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357562"/>
            <a:ext cx="1143000" cy="1704975"/>
          </a:xfrm>
          <a:prstGeom prst="rect">
            <a:avLst/>
          </a:prstGeom>
          <a:noFill/>
        </p:spPr>
      </p:pic>
      <p:pic>
        <p:nvPicPr>
          <p:cNvPr id="7" name="Picture 4" descr="D:\МОЕ ТВОРЧЕСТВО\Презентации\зож\1226309428_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12425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91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388424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err="1" smtClean="0"/>
              <a:t>Підлітки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віком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від</a:t>
            </a:r>
            <a:r>
              <a:rPr lang="ru-RU" sz="3200" b="1" i="1" dirty="0" smtClean="0"/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10 до 19 </a:t>
            </a:r>
            <a:r>
              <a:rPr lang="ru-RU" sz="3200" b="1" i="1" dirty="0" err="1" smtClean="0"/>
              <a:t>років</a:t>
            </a:r>
            <a:r>
              <a:rPr lang="ru-RU" sz="3200" b="1" i="1" dirty="0" smtClean="0"/>
              <a:t> – </a:t>
            </a:r>
            <a:r>
              <a:rPr lang="ru-RU" sz="3200" b="1" i="1" dirty="0" err="1" smtClean="0"/>
              <a:t>це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особлива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група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населення</a:t>
            </a:r>
            <a:r>
              <a:rPr lang="ru-RU" sz="3200" b="1" i="1" dirty="0" smtClean="0"/>
              <a:t>. </a:t>
            </a:r>
            <a:r>
              <a:rPr lang="ru-RU" sz="3200" b="1" i="1" dirty="0" err="1" smtClean="0"/>
              <a:t>Крім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суто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психологічних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особливостей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цих</a:t>
            </a:r>
            <a:r>
              <a:rPr lang="ru-RU" sz="3200" b="1" i="1" dirty="0" smtClean="0"/>
              <a:t> людей </a:t>
            </a:r>
            <a:r>
              <a:rPr lang="ru-RU" sz="3200" b="1" i="1" dirty="0" err="1" smtClean="0"/>
              <a:t>існують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численні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особливості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організму</a:t>
            </a:r>
            <a:r>
              <a:rPr lang="ru-RU" sz="3200" b="1" i="1" dirty="0" smtClean="0"/>
              <a:t>, </a:t>
            </a:r>
            <a:r>
              <a:rPr lang="ru-RU" sz="3200" b="1" i="1" dirty="0" err="1" smtClean="0"/>
              <a:t>здоров’я</a:t>
            </a:r>
            <a:r>
              <a:rPr lang="ru-RU" sz="3200" b="1" i="1" dirty="0" smtClean="0"/>
              <a:t> та потреб для </a:t>
            </a:r>
            <a:r>
              <a:rPr lang="ru-RU" sz="3200" b="1" i="1" dirty="0" err="1" smtClean="0"/>
              <a:t>розвитку</a:t>
            </a:r>
            <a:r>
              <a:rPr lang="ru-RU" sz="3200" b="1" i="1" dirty="0" smtClean="0"/>
              <a:t>. На жаль, </a:t>
            </a:r>
            <a:r>
              <a:rPr lang="ru-RU" sz="3200" b="1" i="1" dirty="0" err="1" smtClean="0"/>
              <a:t>багато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з</a:t>
            </a:r>
            <a:r>
              <a:rPr lang="ru-RU" sz="3200" b="1" i="1" dirty="0" smtClean="0"/>
              <a:t> них </a:t>
            </a:r>
            <a:r>
              <a:rPr lang="ru-RU" sz="3200" b="1" i="1" dirty="0" err="1" smtClean="0"/>
              <a:t>наражаються</a:t>
            </a:r>
            <a:r>
              <a:rPr lang="ru-RU" sz="3200" b="1" i="1" dirty="0" smtClean="0"/>
              <a:t> на </a:t>
            </a:r>
            <a:r>
              <a:rPr lang="ru-RU" sz="3200" b="1" i="1" dirty="0" err="1" smtClean="0"/>
              <a:t>труднощі</a:t>
            </a:r>
            <a:r>
              <a:rPr lang="ru-RU" sz="3200" b="1" i="1" dirty="0" smtClean="0"/>
              <a:t> та </a:t>
            </a:r>
            <a:r>
              <a:rPr lang="ru-RU" sz="3200" b="1" i="1" dirty="0" err="1" smtClean="0"/>
              <a:t>перешкоди</a:t>
            </a:r>
            <a:r>
              <a:rPr lang="ru-RU" sz="3200" b="1" i="1" dirty="0" smtClean="0"/>
              <a:t> на шляху до здорового </a:t>
            </a:r>
            <a:r>
              <a:rPr lang="ru-RU" sz="3200" b="1" i="1" dirty="0" err="1" smtClean="0"/>
              <a:t>розвитку</a:t>
            </a:r>
            <a:r>
              <a:rPr lang="ru-RU" sz="3200" b="1" i="1" dirty="0" smtClean="0"/>
              <a:t>, </a:t>
            </a:r>
            <a:r>
              <a:rPr lang="ru-RU" sz="3200" b="1" i="1" dirty="0" err="1" smtClean="0"/>
              <a:t>включаючи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бідність</a:t>
            </a:r>
            <a:r>
              <a:rPr lang="ru-RU" sz="3200" b="1" i="1" dirty="0" smtClean="0"/>
              <a:t>, </a:t>
            </a:r>
            <a:r>
              <a:rPr lang="ru-RU" sz="3200" b="1" i="1" dirty="0" err="1" smtClean="0"/>
              <a:t>неякісне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медичне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обслуговування</a:t>
            </a:r>
            <a:r>
              <a:rPr lang="ru-RU" sz="3200" b="1" i="1" dirty="0" smtClean="0"/>
              <a:t>, </a:t>
            </a:r>
            <a:r>
              <a:rPr lang="ru-RU" sz="3200" b="1" i="1" dirty="0" err="1" smtClean="0"/>
              <a:t>шкідливе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довкілля</a:t>
            </a:r>
            <a:r>
              <a:rPr lang="ru-RU" sz="3200" b="1" i="1" dirty="0" smtClean="0"/>
              <a:t>.</a:t>
            </a:r>
            <a:endParaRPr lang="ru-RU" sz="3200" b="1" i="1" dirty="0"/>
          </a:p>
        </p:txBody>
      </p:sp>
    </p:spTree>
    <p:custDataLst>
      <p:tags r:id="rId1"/>
    </p:custDataLst>
  </p:cSld>
  <p:clrMapOvr>
    <a:masterClrMapping/>
  </p:clrMapOvr>
  <p:transition advTm="20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/>
              <a:t>      </a:t>
            </a:r>
            <a:r>
              <a:rPr lang="ru-RU" b="1" dirty="0" err="1" smtClean="0"/>
              <a:t>Чотири</a:t>
            </a:r>
            <a:r>
              <a:rPr lang="ru-RU" b="1" dirty="0" smtClean="0"/>
              <a:t> </a:t>
            </a:r>
            <a:r>
              <a:rPr lang="ru-RU" b="1" dirty="0" err="1" smtClean="0"/>
              <a:t>найважливіших</a:t>
            </a:r>
            <a:r>
              <a:rPr lang="ru-RU" b="1" dirty="0" smtClean="0"/>
              <a:t> кроки до </a:t>
            </a:r>
            <a:r>
              <a:rPr lang="ru-RU" b="1" dirty="0" err="1" smtClean="0"/>
              <a:t>поліпшення</a:t>
            </a:r>
            <a:r>
              <a:rPr lang="ru-RU" b="1" dirty="0" smtClean="0"/>
              <a:t> </a:t>
            </a:r>
            <a:r>
              <a:rPr lang="ru-RU" b="1" dirty="0" err="1" smtClean="0"/>
              <a:t>здоров'я</a:t>
            </a:r>
            <a:r>
              <a:rPr lang="ru-RU" b="1" dirty="0" smtClean="0"/>
              <a:t> - </a:t>
            </a:r>
            <a:r>
              <a:rPr lang="ru-RU" b="1" dirty="0" err="1" smtClean="0"/>
              <a:t>це</a:t>
            </a:r>
            <a:r>
              <a:rPr lang="ru-RU" b="1" dirty="0" smtClean="0"/>
              <a:t>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i="1" dirty="0" smtClean="0"/>
              <a:t>· </a:t>
            </a:r>
            <a:r>
              <a:rPr lang="ru-RU" i="1" dirty="0" err="1" smtClean="0"/>
              <a:t>Підтримання</a:t>
            </a:r>
            <a:r>
              <a:rPr lang="ru-RU" i="1" dirty="0" smtClean="0"/>
              <a:t> балансу води та </a:t>
            </a:r>
            <a:r>
              <a:rPr lang="ru-RU" i="1" dirty="0" err="1" smtClean="0"/>
              <a:t>солі</a:t>
            </a:r>
            <a:r>
              <a:rPr lang="ru-RU" i="1" dirty="0" smtClean="0"/>
              <a:t> за </a:t>
            </a:r>
            <a:r>
              <a:rPr lang="ru-RU" i="1" dirty="0" err="1" smtClean="0"/>
              <a:t>допомогою</a:t>
            </a:r>
            <a:r>
              <a:rPr lang="ru-RU" i="1" dirty="0" smtClean="0"/>
              <a:t> </a:t>
            </a:r>
            <a:r>
              <a:rPr lang="ru-RU" i="1" dirty="0" err="1" smtClean="0"/>
              <a:t>упорядкованого</a:t>
            </a:r>
            <a:r>
              <a:rPr lang="ru-RU" i="1" dirty="0" smtClean="0"/>
              <a:t> </a:t>
            </a:r>
            <a:r>
              <a:rPr lang="ru-RU" i="1" dirty="0" err="1" smtClean="0"/>
              <a:t>щоденного</a:t>
            </a:r>
            <a:r>
              <a:rPr lang="ru-RU" i="1" dirty="0" smtClean="0"/>
              <a:t> </a:t>
            </a:r>
            <a:r>
              <a:rPr lang="ru-RU" i="1" dirty="0" err="1" smtClean="0"/>
              <a:t>раціону</a:t>
            </a:r>
            <a:r>
              <a:rPr lang="ru-RU" i="1" dirty="0" smtClean="0"/>
              <a:t> води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солі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позбавить</a:t>
            </a:r>
            <a:r>
              <a:rPr lang="ru-RU" i="1" dirty="0" smtClean="0"/>
              <a:t> вас </a:t>
            </a:r>
            <a:r>
              <a:rPr lang="ru-RU" i="1" dirty="0" err="1" smtClean="0"/>
              <a:t>від</a:t>
            </a:r>
            <a:r>
              <a:rPr lang="ru-RU" i="1" dirty="0" smtClean="0"/>
              <a:t> </a:t>
            </a:r>
            <a:r>
              <a:rPr lang="ru-RU" i="1" dirty="0" err="1" smtClean="0"/>
              <a:t>десятків</a:t>
            </a:r>
            <a:r>
              <a:rPr lang="ru-RU" i="1" dirty="0" smtClean="0"/>
              <a:t> хвороб, дозволить </a:t>
            </a:r>
            <a:r>
              <a:rPr lang="ru-RU" i="1" dirty="0" err="1" smtClean="0"/>
              <a:t>відмовитися</a:t>
            </a:r>
            <a:r>
              <a:rPr lang="ru-RU" i="1" dirty="0" smtClean="0"/>
              <a:t> </a:t>
            </a:r>
            <a:r>
              <a:rPr lang="ru-RU" i="1" dirty="0" err="1" smtClean="0"/>
              <a:t>від</a:t>
            </a:r>
            <a:r>
              <a:rPr lang="ru-RU" i="1" dirty="0" smtClean="0"/>
              <a:t> дорогих </a:t>
            </a:r>
            <a:r>
              <a:rPr lang="ru-RU" i="1" dirty="0" err="1" smtClean="0"/>
              <a:t>ліків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насолодитися</a:t>
            </a:r>
            <a:r>
              <a:rPr lang="ru-RU" i="1" dirty="0" smtClean="0"/>
              <a:t> </a:t>
            </a:r>
            <a:r>
              <a:rPr lang="ru-RU" i="1" dirty="0" err="1" smtClean="0"/>
              <a:t>відмінним</a:t>
            </a:r>
            <a:r>
              <a:rPr lang="ru-RU" i="1" dirty="0" smtClean="0"/>
              <a:t> </a:t>
            </a:r>
            <a:r>
              <a:rPr lang="ru-RU" i="1" dirty="0" err="1" smtClean="0"/>
              <a:t>здоров'ям</a:t>
            </a:r>
            <a:r>
              <a:rPr lang="ru-RU" i="1" dirty="0" smtClean="0"/>
              <a:t>. 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· </a:t>
            </a:r>
            <a:r>
              <a:rPr lang="ru-RU" i="1" dirty="0" err="1" smtClean="0"/>
              <a:t>Фізичні</a:t>
            </a:r>
            <a:r>
              <a:rPr lang="ru-RU" i="1" dirty="0" smtClean="0"/>
              <a:t> </a:t>
            </a:r>
            <a:r>
              <a:rPr lang="ru-RU" i="1" dirty="0" err="1" smtClean="0"/>
              <a:t>вправи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метою </a:t>
            </a:r>
            <a:r>
              <a:rPr lang="ru-RU" i="1" dirty="0" err="1" smtClean="0"/>
              <a:t>підвищення</a:t>
            </a:r>
            <a:r>
              <a:rPr lang="ru-RU" i="1" dirty="0" smtClean="0"/>
              <a:t> </a:t>
            </a:r>
            <a:r>
              <a:rPr lang="ru-RU" i="1" dirty="0" err="1" smtClean="0"/>
              <a:t>ефективності</a:t>
            </a:r>
            <a:r>
              <a:rPr lang="ru-RU" i="1" dirty="0" smtClean="0"/>
              <a:t> </a:t>
            </a:r>
            <a:r>
              <a:rPr lang="ru-RU" i="1" dirty="0" err="1" smtClean="0"/>
              <a:t>роботи</a:t>
            </a:r>
            <a:r>
              <a:rPr lang="ru-RU" i="1" dirty="0" smtClean="0"/>
              <a:t> </a:t>
            </a:r>
            <a:r>
              <a:rPr lang="ru-RU" i="1" dirty="0" err="1" smtClean="0"/>
              <a:t>мозку</a:t>
            </a:r>
            <a:r>
              <a:rPr lang="ru-RU" i="1" dirty="0" smtClean="0"/>
              <a:t> (ходьба, </a:t>
            </a:r>
            <a:r>
              <a:rPr lang="ru-RU" i="1" dirty="0" err="1" smtClean="0"/>
              <a:t>плавання</a:t>
            </a:r>
            <a:r>
              <a:rPr lang="ru-RU" i="1" dirty="0" smtClean="0"/>
              <a:t>, </a:t>
            </a:r>
            <a:r>
              <a:rPr lang="ru-RU" i="1" dirty="0" err="1" smtClean="0"/>
              <a:t>лижі</a:t>
            </a:r>
            <a:r>
              <a:rPr lang="ru-RU" i="1" dirty="0" smtClean="0"/>
              <a:t>, </a:t>
            </a:r>
            <a:r>
              <a:rPr lang="ru-RU" i="1" dirty="0" err="1" smtClean="0"/>
              <a:t>ковзани</a:t>
            </a:r>
            <a:r>
              <a:rPr lang="ru-RU" i="1" dirty="0" smtClean="0"/>
              <a:t>, </a:t>
            </a:r>
            <a:r>
              <a:rPr lang="ru-RU" i="1" dirty="0" err="1" smtClean="0"/>
              <a:t>альпінізм</a:t>
            </a:r>
            <a:r>
              <a:rPr lang="ru-RU" i="1" dirty="0" smtClean="0"/>
              <a:t>, </a:t>
            </a:r>
            <a:r>
              <a:rPr lang="ru-RU" i="1" dirty="0" err="1" smtClean="0"/>
              <a:t>теніс</a:t>
            </a:r>
            <a:r>
              <a:rPr lang="ru-RU" i="1" dirty="0" smtClean="0"/>
              <a:t>, велосипед, </a:t>
            </a:r>
            <a:r>
              <a:rPr lang="ru-RU" i="1" dirty="0" err="1" smtClean="0"/>
              <a:t>танці</a:t>
            </a:r>
            <a:r>
              <a:rPr lang="ru-RU" i="1" dirty="0" smtClean="0"/>
              <a:t>, </a:t>
            </a:r>
            <a:r>
              <a:rPr lang="ru-RU" i="1" dirty="0" err="1" smtClean="0"/>
              <a:t>аеробіка</a:t>
            </a:r>
            <a:r>
              <a:rPr lang="ru-RU" i="1" dirty="0" smtClean="0"/>
              <a:t>). 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· </a:t>
            </a:r>
            <a:r>
              <a:rPr lang="ru-RU" i="1" dirty="0" err="1" smtClean="0"/>
              <a:t>Збалансований</a:t>
            </a:r>
            <a:r>
              <a:rPr lang="ru-RU" i="1" dirty="0" smtClean="0"/>
              <a:t> </a:t>
            </a:r>
            <a:r>
              <a:rPr lang="ru-RU" i="1" dirty="0" err="1" smtClean="0"/>
              <a:t>раціон</a:t>
            </a:r>
            <a:r>
              <a:rPr lang="ru-RU" i="1" dirty="0" smtClean="0"/>
              <a:t> </a:t>
            </a:r>
            <a:r>
              <a:rPr lang="ru-RU" i="1" dirty="0" err="1" smtClean="0"/>
              <a:t>харчування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містить</a:t>
            </a:r>
            <a:r>
              <a:rPr lang="ru-RU" i="1" dirty="0" smtClean="0"/>
              <a:t> 20% </a:t>
            </a:r>
            <a:r>
              <a:rPr lang="ru-RU" i="1" dirty="0" err="1" smtClean="0"/>
              <a:t>білків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80% </a:t>
            </a:r>
            <a:r>
              <a:rPr lang="ru-RU" i="1" dirty="0" err="1" smtClean="0"/>
              <a:t>овочів</a:t>
            </a:r>
            <a:r>
              <a:rPr lang="ru-RU" i="1" dirty="0" smtClean="0"/>
              <a:t>, </a:t>
            </a:r>
            <a:r>
              <a:rPr lang="ru-RU" i="1" dirty="0" err="1" smtClean="0"/>
              <a:t>зелені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фруктів</a:t>
            </a:r>
            <a:r>
              <a:rPr lang="ru-RU" i="1" dirty="0" smtClean="0"/>
              <a:t> при </a:t>
            </a:r>
            <a:r>
              <a:rPr lang="ru-RU" i="1" dirty="0" err="1" smtClean="0"/>
              <a:t>якомога</a:t>
            </a:r>
            <a:r>
              <a:rPr lang="ru-RU" i="1" dirty="0" smtClean="0"/>
              <a:t> </a:t>
            </a:r>
            <a:r>
              <a:rPr lang="ru-RU" i="1" dirty="0" err="1" smtClean="0"/>
              <a:t>меншому</a:t>
            </a:r>
            <a:r>
              <a:rPr lang="ru-RU" i="1" dirty="0" smtClean="0"/>
              <a:t> </a:t>
            </a:r>
            <a:r>
              <a:rPr lang="ru-RU" i="1" dirty="0" err="1" smtClean="0"/>
              <a:t>вживанні</a:t>
            </a:r>
            <a:r>
              <a:rPr lang="ru-RU" i="1" dirty="0" smtClean="0"/>
              <a:t> </a:t>
            </a:r>
            <a:r>
              <a:rPr lang="ru-RU" i="1" dirty="0" err="1" smtClean="0"/>
              <a:t>крохмалю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цукру</a:t>
            </a:r>
            <a:r>
              <a:rPr lang="ru-RU" i="1" dirty="0" smtClean="0"/>
              <a:t>. </a:t>
            </a:r>
            <a:r>
              <a:rPr lang="ru-RU" i="1" dirty="0" err="1" smtClean="0"/>
              <a:t>Високий</a:t>
            </a:r>
            <a:r>
              <a:rPr lang="ru-RU" i="1" dirty="0" smtClean="0"/>
              <a:t> </a:t>
            </a:r>
            <a:r>
              <a:rPr lang="ru-RU" i="1" dirty="0" err="1" smtClean="0"/>
              <a:t>вміст</a:t>
            </a:r>
            <a:r>
              <a:rPr lang="ru-RU" i="1" dirty="0" smtClean="0"/>
              <a:t> у </a:t>
            </a:r>
            <a:r>
              <a:rPr lang="ru-RU" i="1" dirty="0" err="1" smtClean="0"/>
              <a:t>раціоні</a:t>
            </a:r>
            <a:r>
              <a:rPr lang="ru-RU" i="1" dirty="0" smtClean="0"/>
              <a:t> </a:t>
            </a:r>
            <a:r>
              <a:rPr lang="ru-RU" i="1" dirty="0" err="1" smtClean="0"/>
              <a:t>крохмалю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цукру</a:t>
            </a:r>
            <a:r>
              <a:rPr lang="ru-RU" i="1" dirty="0" smtClean="0"/>
              <a:t> </a:t>
            </a:r>
            <a:r>
              <a:rPr lang="ru-RU" i="1" dirty="0" err="1" smtClean="0"/>
              <a:t>сприяють</a:t>
            </a:r>
            <a:r>
              <a:rPr lang="ru-RU" i="1" dirty="0" smtClean="0"/>
              <a:t> </a:t>
            </a:r>
            <a:r>
              <a:rPr lang="ru-RU" i="1" dirty="0" err="1" smtClean="0"/>
              <a:t>збільшенню</a:t>
            </a:r>
            <a:r>
              <a:rPr lang="ru-RU" i="1" dirty="0" smtClean="0"/>
              <a:t> ваги за </a:t>
            </a:r>
            <a:r>
              <a:rPr lang="ru-RU" i="1" dirty="0" err="1" smtClean="0"/>
              <a:t>рахунок</a:t>
            </a:r>
            <a:r>
              <a:rPr lang="ru-RU" i="1" dirty="0" smtClean="0"/>
              <a:t> </a:t>
            </a:r>
            <a:r>
              <a:rPr lang="ru-RU" i="1" dirty="0" err="1" smtClean="0"/>
              <a:t>ожиріння</a:t>
            </a:r>
            <a:r>
              <a:rPr lang="ru-RU" i="1" dirty="0" smtClean="0"/>
              <a:t>, а </a:t>
            </a:r>
            <a:r>
              <a:rPr lang="ru-RU" i="1" dirty="0" err="1" smtClean="0"/>
              <a:t>високий</a:t>
            </a:r>
            <a:r>
              <a:rPr lang="ru-RU" i="1" dirty="0" smtClean="0"/>
              <a:t> </a:t>
            </a:r>
            <a:r>
              <a:rPr lang="ru-RU" i="1" dirty="0" err="1" smtClean="0"/>
              <a:t>рівень</a:t>
            </a:r>
            <a:r>
              <a:rPr lang="ru-RU" i="1" dirty="0" smtClean="0"/>
              <a:t> </a:t>
            </a:r>
            <a:r>
              <a:rPr lang="ru-RU" i="1" dirty="0" err="1" smtClean="0"/>
              <a:t>вмісту</a:t>
            </a:r>
            <a:r>
              <a:rPr lang="ru-RU" i="1" dirty="0" smtClean="0"/>
              <a:t> </a:t>
            </a:r>
            <a:r>
              <a:rPr lang="ru-RU" i="1" dirty="0" err="1" smtClean="0"/>
              <a:t>білків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жирів</a:t>
            </a:r>
            <a:r>
              <a:rPr lang="ru-RU" i="1" dirty="0" smtClean="0"/>
              <a:t> у </a:t>
            </a:r>
            <a:r>
              <a:rPr lang="ru-RU" i="1" dirty="0" err="1" smtClean="0"/>
              <a:t>раціоні</a:t>
            </a:r>
            <a:r>
              <a:rPr lang="ru-RU" i="1" dirty="0" smtClean="0"/>
              <a:t> не </a:t>
            </a:r>
            <a:r>
              <a:rPr lang="ru-RU" i="1" dirty="0" err="1" smtClean="0"/>
              <a:t>зробить</a:t>
            </a:r>
            <a:r>
              <a:rPr lang="ru-RU" i="1" dirty="0" smtClean="0"/>
              <a:t> Вас </a:t>
            </a:r>
            <a:r>
              <a:rPr lang="ru-RU" i="1" dirty="0" err="1" smtClean="0"/>
              <a:t>повними</a:t>
            </a:r>
            <a:r>
              <a:rPr lang="ru-RU" i="1" dirty="0" smtClean="0"/>
              <a:t>! 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· </a:t>
            </a:r>
            <a:r>
              <a:rPr lang="ru-RU" i="1" dirty="0" err="1" smtClean="0"/>
              <a:t>Уникання</a:t>
            </a:r>
            <a:r>
              <a:rPr lang="ru-RU" i="1" dirty="0" smtClean="0"/>
              <a:t> </a:t>
            </a:r>
            <a:r>
              <a:rPr lang="ru-RU" i="1" dirty="0" err="1" smtClean="0"/>
              <a:t>напоїв</a:t>
            </a:r>
            <a:r>
              <a:rPr lang="ru-RU" i="1" dirty="0" smtClean="0"/>
              <a:t> (</a:t>
            </a:r>
            <a:r>
              <a:rPr lang="ru-RU" i="1" dirty="0" err="1" smtClean="0"/>
              <a:t>кава</a:t>
            </a:r>
            <a:r>
              <a:rPr lang="ru-RU" i="1" dirty="0" smtClean="0"/>
              <a:t>, чай, </a:t>
            </a:r>
            <a:r>
              <a:rPr lang="ru-RU" i="1" dirty="0" err="1" smtClean="0"/>
              <a:t>спиртне</a:t>
            </a:r>
            <a:r>
              <a:rPr lang="ru-RU" i="1" dirty="0" smtClean="0"/>
              <a:t>, </a:t>
            </a:r>
            <a:r>
              <a:rPr lang="ru-RU" i="1" dirty="0" err="1" smtClean="0"/>
              <a:t>газована</a:t>
            </a:r>
            <a:r>
              <a:rPr lang="ru-RU" i="1" dirty="0" smtClean="0"/>
              <a:t> вода),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викликають</a:t>
            </a:r>
            <a:r>
              <a:rPr lang="ru-RU" i="1" dirty="0" smtClean="0"/>
              <a:t> </a:t>
            </a:r>
            <a:r>
              <a:rPr lang="ru-RU" i="1" dirty="0" err="1" smtClean="0"/>
              <a:t>зневоднення</a:t>
            </a:r>
            <a:r>
              <a:rPr lang="ru-RU" i="1" dirty="0" smtClean="0"/>
              <a:t> </a:t>
            </a:r>
            <a:r>
              <a:rPr lang="ru-RU" i="1" dirty="0" err="1" smtClean="0"/>
              <a:t>організму</a:t>
            </a:r>
            <a:r>
              <a:rPr lang="ru-RU" i="1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будете </a:t>
            </a:r>
            <a:r>
              <a:rPr lang="ru-RU" dirty="0" err="1" smtClean="0"/>
              <a:t>дотримуватися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рекомендацій</a:t>
            </a:r>
            <a:r>
              <a:rPr lang="ru-RU" dirty="0" smtClean="0"/>
              <a:t>, то будете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рідко</a:t>
            </a:r>
            <a:r>
              <a:rPr lang="ru-RU" dirty="0" smtClean="0"/>
              <a:t> </a:t>
            </a:r>
            <a:r>
              <a:rPr lang="ru-RU" dirty="0" err="1" smtClean="0"/>
              <a:t>хворіти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проживете </a:t>
            </a:r>
            <a:r>
              <a:rPr lang="ru-RU" dirty="0" err="1" smtClean="0"/>
              <a:t>довше</a:t>
            </a:r>
            <a:r>
              <a:rPr lang="ru-RU" dirty="0" smtClean="0"/>
              <a:t> та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продуктивне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. </a:t>
            </a:r>
            <a:br>
              <a:rPr lang="ru-RU" dirty="0" smtClean="0"/>
            </a:b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58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7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714620"/>
            <a:ext cx="9144000" cy="1938516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  <a:latin typeface="Script MT Bold" pitchFamily="66" charset="0"/>
              </a:rPr>
              <a:t>“ Формування здорового способу життя на засадах морально-духовних цінностей. ”</a:t>
            </a:r>
            <a:endParaRPr lang="ru-RU" sz="4000" b="1" i="1" dirty="0">
              <a:solidFill>
                <a:srgbClr val="FFFF00"/>
              </a:solidFill>
              <a:latin typeface="Script MT Bold" pitchFamily="66" charset="0"/>
            </a:endParaRP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14480" y="428604"/>
            <a:ext cx="4657720" cy="838200"/>
          </a:xfrm>
        </p:spPr>
        <p:txBody>
          <a:bodyPr>
            <a:normAutofit lnSpcReduction="10000"/>
          </a:bodyPr>
          <a:lstStyle/>
          <a:p>
            <a:r>
              <a:rPr lang="uk-UA" sz="2400" i="1" dirty="0" err="1"/>
              <a:t>Червонотоківська</a:t>
            </a:r>
            <a:r>
              <a:rPr lang="uk-UA" sz="2400" i="1" dirty="0"/>
              <a:t> </a:t>
            </a:r>
            <a:r>
              <a:rPr lang="uk-UA" sz="2400" i="1" dirty="0" smtClean="0"/>
              <a:t>ЗОШ  </a:t>
            </a:r>
            <a:endParaRPr lang="uk-UA" sz="2400" i="1" dirty="0" smtClean="0"/>
          </a:p>
          <a:p>
            <a:r>
              <a:rPr lang="uk-UA" sz="2400" i="1" dirty="0" smtClean="0"/>
              <a:t>  </a:t>
            </a:r>
            <a:r>
              <a:rPr lang="uk-UA" sz="2400" i="1" dirty="0" err="1" smtClean="0"/>
              <a:t>Апостолівський</a:t>
            </a:r>
            <a:r>
              <a:rPr lang="uk-UA" sz="2400" i="1" dirty="0" smtClean="0"/>
              <a:t>    район</a:t>
            </a:r>
          </a:p>
          <a:p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6300192" y="4953000"/>
            <a:ext cx="3352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2400" dirty="0" smtClean="0"/>
              <a:t>Підготувала</a:t>
            </a:r>
            <a:endParaRPr lang="uk-UA" sz="2400" dirty="0"/>
          </a:p>
          <a:p>
            <a:r>
              <a:rPr lang="uk-UA" sz="2400" dirty="0"/>
              <a:t>вчитель </a:t>
            </a:r>
          </a:p>
          <a:p>
            <a:r>
              <a:rPr lang="uk-UA" sz="2400" dirty="0" err="1"/>
              <a:t>Мартян</a:t>
            </a:r>
            <a:r>
              <a:rPr lang="uk-UA" sz="2400" dirty="0"/>
              <a:t> Л.Ф.</a:t>
            </a:r>
            <a:endParaRPr lang="ru-RU" sz="2400" dirty="0"/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1643042" y="64008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2400" dirty="0" smtClean="0"/>
              <a:t>2015 </a:t>
            </a:r>
            <a:r>
              <a:rPr lang="uk-UA" sz="2400" dirty="0"/>
              <a:t>рік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spd="med" advTm="117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6" grpId="0"/>
      <p:bldP spid="212997" grpId="0" build="p"/>
      <p:bldP spid="212998" grpId="0"/>
      <p:bldP spid="2129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084168" y="1340768"/>
            <a:ext cx="1852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адже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533518"/>
            <a:ext cx="753501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Бережіть</a:t>
            </a:r>
            <a:r>
              <a:rPr lang="ru-RU" sz="5400" b="1" cap="none" spc="50" dirty="0" smtClean="0">
                <a:ln w="1143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своє</a:t>
            </a:r>
            <a:r>
              <a:rPr lang="ru-RU" sz="5400" b="1" cap="none" spc="50" dirty="0" smtClean="0">
                <a:ln w="1143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здоров’я</a:t>
            </a:r>
            <a:r>
              <a:rPr lang="ru-RU" sz="5400" b="1" cap="none" spc="50" dirty="0" smtClean="0">
                <a:ln w="1143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  <a:endParaRPr lang="ru-RU" sz="5400" b="1" cap="none" spc="50" dirty="0">
              <a:ln w="11430"/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2264098"/>
            <a:ext cx="4867358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здоровий дух в </a:t>
            </a:r>
          </a:p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здоровому тілі</a:t>
            </a:r>
            <a:endParaRPr lang="ru-RU" sz="5400" b="1" cap="none" spc="50" dirty="0">
              <a:ln w="11430"/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857884" y="1785926"/>
            <a:ext cx="2286016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Кет\Desktop\лф\9c2b4b83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84" y="0"/>
            <a:ext cx="6245316" cy="34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936" y="2276872"/>
            <a:ext cx="4644008" cy="105675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32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Від</a:t>
            </a:r>
            <a:r>
              <a:rPr lang="ru-RU" sz="32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чого</a:t>
            </a:r>
            <a:r>
              <a:rPr lang="ru-RU" sz="32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залежить</a:t>
            </a:r>
            <a:r>
              <a:rPr lang="ru-RU" sz="32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наше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здоров’я</a:t>
            </a:r>
            <a:endParaRPr lang="ru-RU" sz="3200" b="1" i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7" name="Picture 3" descr="C:\Users\Кет\Desktop\лф\52459_html_m7ad969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718892" cy="324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ет\Desktop\лф\lifesty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497449"/>
            <a:ext cx="2952328" cy="33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2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0" y="4929198"/>
            <a:ext cx="4300510" cy="192880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Складові здорового способу життя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48" y="548680"/>
            <a:ext cx="4857784" cy="432912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b="1" u="sng" dirty="0" smtClean="0">
                <a:solidFill>
                  <a:srgbClr val="FF0000"/>
                </a:solidFill>
              </a:rPr>
              <a:t>Здоровий спосіб життя </a:t>
            </a:r>
          </a:p>
          <a:p>
            <a:pPr>
              <a:buNone/>
            </a:pPr>
            <a:r>
              <a:rPr lang="uk-UA" dirty="0" smtClean="0"/>
              <a:t>– </a:t>
            </a:r>
            <a:r>
              <a:rPr lang="uk-UA" i="1" dirty="0" smtClean="0"/>
              <a:t>це поведінка, яка сприяє задоволенню базових потреб і досягненню загального благополуччя: доброго самопочуття, гармонії внутрішнього світу, збалансованих стосунків з оточенням, інтелектуального і духовного розвитку.</a:t>
            </a:r>
            <a:endParaRPr lang="ru-RU" i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995936" y="5661248"/>
            <a:ext cx="792088" cy="10081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8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1"/>
            <a:ext cx="8001056" cy="1428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smtClean="0"/>
              <a:t>Розвивай духовність:</a:t>
            </a:r>
          </a:p>
          <a:p>
            <a:pPr>
              <a:buNone/>
            </a:pPr>
            <a:r>
              <a:rPr lang="uk-UA" sz="2000" dirty="0" smtClean="0"/>
              <a:t>Будуй своє життя на основі загальнолюдських цінностей, усвідом своє призначення (місію), не зупиняйся на шляху розвитку і самовдосконалення.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214290"/>
            <a:ext cx="8429684" cy="13573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58" y="1643050"/>
            <a:ext cx="8358246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Дбай про своє</a:t>
            </a:r>
            <a:r>
              <a:rPr kumimoji="0" lang="uk-UA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тіло: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000" baseline="0" dirty="0" smtClean="0"/>
              <a:t>Годуй його, тренуй, загартовуй і тримай у чистоті.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720" y="1643050"/>
            <a:ext cx="8429684" cy="10715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2786058"/>
            <a:ext cx="8429684" cy="10715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2786058"/>
            <a:ext cx="8286840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Розвивай свій інтелект:</a:t>
            </a:r>
            <a:endParaRPr kumimoji="0" lang="uk-UA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000" baseline="0" dirty="0" smtClean="0"/>
              <a:t>Максимально використовуй</a:t>
            </a:r>
            <a:r>
              <a:rPr lang="uk-UA" sz="2000" dirty="0" smtClean="0"/>
              <a:t> можливості свого мозку, вчись учитися, отримуй задоволення від навчання, вчись протягом усього життя.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00034" y="3929066"/>
            <a:ext cx="8143964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Зберігай емоційну рівновагу:</a:t>
            </a:r>
            <a:endParaRPr kumimoji="0" lang="uk-UA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000" baseline="0" dirty="0" smtClean="0"/>
              <a:t>Вір у себе, оптимістично дивись на життя, навчись бути стійким у складних життєвих обставинах.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57158" y="5286388"/>
            <a:ext cx="8286840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стосунках з людьми:</a:t>
            </a:r>
            <a:endParaRPr kumimoji="0" lang="uk-UA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000" baseline="0" dirty="0" smtClean="0"/>
              <a:t>Керуйся золотим правилом: “ Стався до інших</a:t>
            </a:r>
            <a:r>
              <a:rPr lang="uk-UA" sz="2000" dirty="0" smtClean="0"/>
              <a:t> так, як ти хочеш, щоб вони ставились до тебе ”.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20" y="3929066"/>
            <a:ext cx="8429684" cy="12144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5214950"/>
            <a:ext cx="8429684" cy="13573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 advTm="35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142844" y="285728"/>
            <a:ext cx="4643470" cy="6357982"/>
          </a:xfrm>
          <a:prstGeom prst="snip1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14282" y="285728"/>
            <a:ext cx="3714776" cy="27860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Обирати </a:t>
            </a:r>
            <a:r>
              <a:rPr kumimoji="0" lang="uk-UA" sz="2000" b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здоровий спосіб життя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те саме, що зробити вигідну інвестицію (вкладення). Це як у бізнесі: вкласти 1000 </a:t>
            </a:r>
            <a:r>
              <a:rPr kumimoji="0" lang="uk-UA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грн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повернути гроші за місяць, а потім щомісяця отримувати 100 </a:t>
            </a:r>
            <a:r>
              <a:rPr kumimoji="0" lang="uk-UA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грн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прибутку.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2857496"/>
            <a:ext cx="4643470" cy="221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Той, хто веде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здоровий спосіб життя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робить вигідну</a:t>
            </a:r>
            <a:r>
              <a:rPr kumimoji="0" lang="uk-UA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інвестицію у своє майбутнє. Він витрачає час на фізичні вправи, приготування корисних страв, розбудову стосунків тощо. Але завдяки цьому виконує більший обсяг роботи за короткий час і отримує додатковий </a:t>
            </a:r>
            <a:r>
              <a:rPr kumimoji="0" lang="uk-UA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“прибуток”</a:t>
            </a:r>
            <a:r>
              <a:rPr kumimoji="0" lang="uk-UA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uk-UA" sz="20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міцне здоров’я, хороший настрій, вірних друзів, відчуття повноти життя та успіх.</a:t>
            </a:r>
            <a:r>
              <a:rPr kumimoji="0" lang="uk-UA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30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786842" cy="6858000"/>
          </a:xfrm>
        </p:spPr>
        <p:txBody>
          <a:bodyPr/>
          <a:lstStyle/>
          <a:p>
            <a:pPr>
              <a:buNone/>
            </a:pPr>
            <a:r>
              <a:rPr lang="uk-UA" sz="66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Раціональне харчування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Допомагає підтримувати ідеальну вагу.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Забезпечує нормальний розвиток.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Зміцнює імунітет.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Поліпшує настрій.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Наповнює енергією.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Живить мозок, покращує інтелектуальні здібності.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067"/>
            <a:ext cx="9144000" cy="686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20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786842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88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Особиста гігієна</a:t>
            </a:r>
          </a:p>
          <a:p>
            <a:pPr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• Захищає від інфекцій.</a:t>
            </a:r>
          </a:p>
          <a:p>
            <a:pPr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• Поліпшує зовнішній вигляд </a:t>
            </a:r>
          </a:p>
          <a:p>
            <a:pPr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(чиста шкіра, доглянуте волосся).</a:t>
            </a:r>
          </a:p>
          <a:p>
            <a:pPr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• Відновлює приємний запах тіла.</a:t>
            </a:r>
          </a:p>
          <a:p>
            <a:pPr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• Поліпшує настрій.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Кет\Desktop\лф\скачанные файл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0" y="3645024"/>
            <a:ext cx="4608512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ет\Desktop\лф\13048619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5" y="1412776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ет\Desktop\лф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5" y="4194103"/>
            <a:ext cx="3888432" cy="25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2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5940152" cy="6597352"/>
          </a:xfrm>
        </p:spPr>
        <p:txBody>
          <a:bodyPr/>
          <a:lstStyle/>
          <a:p>
            <a:pPr>
              <a:buNone/>
            </a:pPr>
            <a:r>
              <a:rPr lang="uk-UA" sz="66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Повноцінний відпочинок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Забезпечує хороший настрій.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Захищає від стресів.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Відновлює працездатність.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Поліпшує пам’ять.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Поліпшує швидкість реакції.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D:\МОЕ ТВОРЧЕСТВО\Презентации\зож\family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1993" y="4293096"/>
            <a:ext cx="3600400" cy="2412915"/>
          </a:xfrm>
          <a:prstGeom prst="rect">
            <a:avLst/>
          </a:prstGeom>
          <a:noFill/>
        </p:spPr>
      </p:pic>
      <p:pic>
        <p:nvPicPr>
          <p:cNvPr id="3074" name="Picture 2" descr="C:\Users\Кет\Desktop\лф\news_detail_480_800_5e89e7856a1e4159c9532230be914a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117850"/>
            <a:ext cx="4572000" cy="3057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ет\Desktop\лф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84" y="1772816"/>
            <a:ext cx="354500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0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8|2.4|2.7|2.5|2|3.5|2|3.8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0.7|0.9|1|1.1|0.8|1.5|1.2|1.5|1.8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|2.9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2.8|2.1|1.7|0.8|1|1.1|9|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1.6|1.3|1.5|1.6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5|8.6|11.6|2.6|1.8|2.7|2.7|2.4|4.1|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1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|2.9|2.1|1.9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1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5.8|4.5|6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|1.7|1.4|1.3|1.2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1.1|1.2|1.8|1.4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.4|1.3|1.4|1.3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12202</TotalTime>
  <Words>841</Words>
  <Application>Microsoft Office PowerPoint</Application>
  <PresentationFormat>Экран (4:3)</PresentationFormat>
  <Paragraphs>101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 Мартян Лариса Федорівна  </vt:lpstr>
      <vt:lpstr>“ Формування здорового способу життя на засадах морально-духовних цінностей. ”</vt:lpstr>
      <vt:lpstr>Від чого залежить наше здоров’я</vt:lpstr>
      <vt:lpstr>Складові здорового способу життя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Шкідливі звички — ряд звичок, що є шкідливими для організму людини. Вони перешкоджають людини розвиватися як розумово, так і фізично. Серед цих звичок виділяють декілька найбільш шкідливих - це наркоманія, алкоголізм, токсикоманія та тютюнопаління. Кожна з цих звичок викликають залежність людини від тої чи іншої речовини, яку вона вживає.</vt:lpstr>
      <vt:lpstr>Тютюнопаління</vt:lpstr>
      <vt:lpstr>Алкоголізм</vt:lpstr>
      <vt:lpstr>Наркоманія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Кет</cp:lastModifiedBy>
  <cp:revision>67</cp:revision>
  <dcterms:modified xsi:type="dcterms:W3CDTF">2015-01-27T16:53:16Z</dcterms:modified>
</cp:coreProperties>
</file>