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65" r:id="rId4"/>
    <p:sldId id="266" r:id="rId5"/>
    <p:sldId id="267" r:id="rId6"/>
    <p:sldId id="272" r:id="rId7"/>
    <p:sldId id="273" r:id="rId8"/>
    <p:sldId id="269" r:id="rId9"/>
    <p:sldId id="294" r:id="rId10"/>
    <p:sldId id="274" r:id="rId11"/>
    <p:sldId id="270" r:id="rId12"/>
    <p:sldId id="268" r:id="rId13"/>
    <p:sldId id="271" r:id="rId14"/>
    <p:sldId id="281" r:id="rId15"/>
    <p:sldId id="275" r:id="rId16"/>
    <p:sldId id="279" r:id="rId17"/>
    <p:sldId id="276" r:id="rId18"/>
    <p:sldId id="277" r:id="rId19"/>
    <p:sldId id="278" r:id="rId20"/>
    <p:sldId id="282" r:id="rId21"/>
    <p:sldId id="283" r:id="rId22"/>
    <p:sldId id="295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A964A-469F-40D5-A36E-C5FA3EABE5E6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D41A4-863C-4026-A110-51C8E7F42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729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6" y="2060848"/>
            <a:ext cx="6138240" cy="229729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Вчити</a:t>
            </a:r>
            <a:r>
              <a:rPr lang="ru-RU" sz="5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– </a:t>
            </a:r>
            <a:r>
              <a:rPr lang="ru-RU" sz="5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значить </a:t>
            </a:r>
            <a:r>
              <a:rPr lang="ru-RU" sz="5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вселяти</a:t>
            </a:r>
            <a:r>
              <a:rPr lang="ru-RU" sz="5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5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надію</a:t>
            </a:r>
            <a:r>
              <a:rPr lang="ru-RU" sz="5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5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</a:br>
            <a:r>
              <a:rPr lang="ru-RU" sz="5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                 </a:t>
            </a:r>
            <a:r>
              <a:rPr lang="uk-UA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Луї Арагон</a:t>
            </a:r>
            <a:endParaRPr lang="ru-RU" sz="36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"/>
            <a:ext cx="9144000" cy="760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9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Участь у 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конференціях, семінарах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виступи на </a:t>
            </a: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МО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різних рівнів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(дата, рік, вид зібрання, тема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виступу, категорія  присутніх)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200" b="0" i="1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● «Розвиток здібностей  та обдарувань дітей шляхом  диференційного  підходу  до планування уроку»  2012 рік  виступ на  районному  м/о вчителів,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● «Обдарована дитина . Форми, методи роботи з обдарованими дітьми» 2012 рік    виступ на районному  м/о вчителів світової </a:t>
            </a:r>
            <a:r>
              <a:rPr lang="uk-UA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літератури,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● «Складні питання  календарного  планування 2013-2014 року»  виступ на районному м/о вчителів світової 	літератури.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			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</a:t>
            </a:r>
            <a:endParaRPr kumimoji="0" lang="ru-RU" sz="105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617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10. Участь у 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предметних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учнівських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конкурсах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різних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рівнів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І </a:t>
            </a:r>
            <a:r>
              <a:rPr kumimoji="0" lang="uk-UA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місце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Ткачук Ірина (9 кл)  районна олімпіада з російської 							мови  2007 рік;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 ІІ місце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Ткачук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Ірина(9кл) обласна олімпіада з російської 							мови 2007 рік,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І </a:t>
            </a:r>
            <a:r>
              <a:rPr kumimoji="0" lang="uk-UA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місце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Прохоренко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Катерина(9кл)  районна олімпіада з 					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рос.мови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2011- 2012 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н.р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ІІ місце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-  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Барзикіна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Ганна (10 кл )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айонний конкурс до 					Дня Писемності 2012-2013н.р  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ІІ </a:t>
            </a:r>
            <a:r>
              <a:rPr kumimoji="0" lang="uk-UA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місце-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Їльїна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Катерина ( 9кл) районна олімпіада з рос. 						мови 2013-2014н.р 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			11. Рівень організації робочого місця  			</a:t>
            </a:r>
            <a:r>
              <a:rPr kumimoji="0" lang="uk-UA" sz="24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	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вчителя (навчального кабінету)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							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задовільний </a:t>
            </a:r>
            <a:endParaRPr kumimoji="0" lang="uk-UA" sz="32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340768"/>
            <a:ext cx="9144000" cy="36933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800" b="1" i="0" u="sng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Мета самоосвіти:</a:t>
            </a:r>
            <a:endParaRPr kumimoji="0" lang="ru-RU" sz="11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розширення </a:t>
            </a:r>
            <a:r>
              <a:rPr kumimoji="0" lang="uk-UA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загальнопедагогічних</a:t>
            </a:r>
            <a:r>
              <a:rPr kumimoji="0" lang="uk-UA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і психологічних 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знань з метою удосконалення методів навчання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та виховання;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поглиблення знань із </a:t>
            </a:r>
            <a:r>
              <a:rPr kumimoji="0" lang="uk-UA" sz="24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рсізноманітних</a:t>
            </a:r>
            <a:r>
              <a:rPr kumimoji="0" lang="uk-UA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методик;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оволодіння досягненнями педагогічної науки, 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передової педагогічної практики.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14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     </a:t>
            </a:r>
            <a:endParaRPr kumimoji="0" lang="uk-UA" sz="1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32903"/>
            <a:ext cx="7020272" cy="35394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ngsuhChe" pitchFamily="49" charset="-127"/>
                <a:ea typeface="GungsuhChe" pitchFamily="49" charset="-127"/>
                <a:cs typeface="Times New Roman" pitchFamily="18" charset="0"/>
              </a:rPr>
              <a:t>Педагогічне   кредо:</a:t>
            </a:r>
            <a:endParaRPr kumimoji="0" lang="ru-RU" sz="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«  </a:t>
            </a:r>
            <a:r>
              <a:rPr kumimoji="0" lang="uk-UA" sz="28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У книгах шукаю істину, у людях – мудрість, у спілкуванні-щирість»</a:t>
            </a:r>
            <a:br>
              <a:rPr kumimoji="0" lang="uk-UA" sz="28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</a:br>
            <a:endParaRPr kumimoji="0" lang="uk-UA" sz="2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normalizeH="0" baseline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“Учитель</a:t>
            </a:r>
            <a:r>
              <a:rPr kumimoji="0" lang="uk-UA" sz="2800" b="1" i="0" u="none" strike="noStrike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– не приборкувач а 						садівник!”                						Сенека</a:t>
            </a:r>
            <a:endParaRPr kumimoji="0" lang="ru-RU" sz="10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7544" y="3645024"/>
            <a:ext cx="6120680" cy="30469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sz="3200" b="1" i="0" u="none" strike="noStrike" cap="all" normalizeH="0" baseline="0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Життєве кредо: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« НЕ роби людям того,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uk-UA" sz="32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чого не хочеш собі»      </a:t>
            </a:r>
            <a:endParaRPr kumimoji="0" lang="ru-RU" sz="32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all" normalizeH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						Конфуцій</a:t>
            </a:r>
            <a:endParaRPr kumimoji="0" lang="uk-UA" sz="3200" b="1" i="0" u="none" strike="noStrike" cap="all" normalizeH="0" baseline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креативного мислення та читацької  компетентності учнів  на уроках мови та 	літератури»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«Виховний аспект уроків літератури та мови»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144000" cy="11967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Тема </a:t>
            </a:r>
            <a:r>
              <a:rPr lang="ru-RU" sz="7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досвіду</a:t>
            </a:r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859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Уроки </a:t>
            </a:r>
            <a:r>
              <a:rPr lang="ru-RU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світової</a:t>
            </a:r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літератури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340768"/>
            <a:ext cx="6225807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Урок –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презентація</a:t>
            </a:r>
            <a:endParaRPr lang="ru-RU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Урок – лекція</a:t>
            </a:r>
          </a:p>
          <a:p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Урок – дослідження</a:t>
            </a:r>
          </a:p>
          <a:p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Урок – гра</a:t>
            </a:r>
          </a:p>
          <a:p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Бінарний урок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6600" b="1" cap="none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Актуальність</a:t>
            </a:r>
            <a:r>
              <a:rPr lang="ru-RU" sz="6600" b="1" cap="none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6600" b="1" cap="none" spc="150" dirty="0" err="1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досвіду</a:t>
            </a:r>
            <a:endParaRPr lang="ru-RU" sz="66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84784"/>
            <a:ext cx="9144000" cy="5016758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●</a:t>
            </a:r>
            <a:r>
              <a:rPr lang="ru-RU" sz="40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Формування</a:t>
            </a:r>
            <a:r>
              <a:rPr lang="ru-RU" sz="40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 </a:t>
            </a:r>
            <a:r>
              <a:rPr lang="ru-RU" sz="40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вдосконалення</a:t>
            </a:r>
            <a:r>
              <a:rPr lang="ru-RU" sz="40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читацької</a:t>
            </a:r>
            <a:r>
              <a:rPr lang="ru-RU" sz="40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культури</a:t>
            </a:r>
            <a:r>
              <a:rPr lang="ru-RU" sz="40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учнів</a:t>
            </a:r>
            <a:r>
              <a:rPr lang="ru-RU" sz="40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;</a:t>
            </a:r>
          </a:p>
          <a:p>
            <a:r>
              <a:rPr lang="uk-UA" sz="4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●формування</a:t>
            </a:r>
            <a:r>
              <a:rPr lang="uk-UA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творчої особистості;</a:t>
            </a:r>
          </a:p>
          <a:p>
            <a:r>
              <a:rPr lang="uk-UA" sz="40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●підвищення</a:t>
            </a:r>
            <a:r>
              <a:rPr lang="uk-UA" sz="40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мотивації читання та навчання;</a:t>
            </a:r>
          </a:p>
          <a:p>
            <a:r>
              <a:rPr lang="uk-UA" sz="4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●розвиток</a:t>
            </a:r>
            <a:r>
              <a:rPr lang="uk-UA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життєвих </a:t>
            </a:r>
            <a:r>
              <a:rPr lang="uk-UA" sz="4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компетентностей</a:t>
            </a:r>
            <a:r>
              <a:rPr lang="uk-UA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самостійного свідомого мислення для досягнення успіху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6588224" y="4293096"/>
            <a:ext cx="2376264" cy="93610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проект</a:t>
            </a:r>
            <a:endParaRPr lang="ru-RU" sz="28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084168" y="548680"/>
            <a:ext cx="2088232" cy="93610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коло ідей</a:t>
            </a:r>
            <a:endParaRPr lang="ru-RU" sz="28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555776" y="188640"/>
            <a:ext cx="3384376" cy="15121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err="1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Мультимедій-на</a:t>
            </a:r>
            <a:r>
              <a:rPr lang="uk-UA" sz="24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презентація</a:t>
            </a:r>
            <a:endParaRPr lang="ru-RU" sz="24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479704" y="2924944"/>
            <a:ext cx="2664296" cy="12241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мозковий штурм</a:t>
            </a:r>
            <a:endParaRPr lang="ru-RU" sz="28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0" y="980728"/>
            <a:ext cx="2483768" cy="1296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err="1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Асоціатив-ний</a:t>
            </a:r>
            <a:r>
              <a:rPr lang="uk-UA" sz="24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кущ</a:t>
            </a:r>
            <a:endParaRPr lang="ru-RU" sz="24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0" y="2492896"/>
            <a:ext cx="2160240" cy="10081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Робота в парах</a:t>
            </a:r>
            <a:endParaRPr lang="ru-RU" sz="28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0" y="3789040"/>
            <a:ext cx="2304256" cy="10801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Робота в групах</a:t>
            </a:r>
            <a:endParaRPr lang="ru-RU" sz="28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12160" y="5301208"/>
            <a:ext cx="2520280" cy="1296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Займи позицію</a:t>
            </a:r>
            <a:endParaRPr lang="ru-RU" sz="28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131840" y="5949280"/>
            <a:ext cx="2880320" cy="9087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err="1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гронування</a:t>
            </a:r>
            <a:endParaRPr lang="ru-RU" sz="28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300192" y="1772816"/>
            <a:ext cx="2556792" cy="10801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err="1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кубування</a:t>
            </a:r>
            <a:endParaRPr lang="ru-RU" sz="28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55576" y="5013176"/>
            <a:ext cx="2520280" cy="1296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мікрофон</a:t>
            </a:r>
            <a:endParaRPr lang="ru-RU" sz="28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3284984"/>
            <a:ext cx="1440160" cy="64807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3707904" y="1916832"/>
            <a:ext cx="72008" cy="1224136"/>
          </a:xfrm>
          <a:prstGeom prst="straightConnector1">
            <a:avLst/>
          </a:prstGeom>
          <a:ln w="66675">
            <a:solidFill>
              <a:srgbClr val="C0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220072" y="1700808"/>
            <a:ext cx="936104" cy="1512168"/>
          </a:xfrm>
          <a:prstGeom prst="straightConnector1">
            <a:avLst/>
          </a:prstGeom>
          <a:ln w="66675">
            <a:solidFill>
              <a:srgbClr val="C0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148064" y="2564904"/>
            <a:ext cx="1152128" cy="720080"/>
          </a:xfrm>
          <a:prstGeom prst="straightConnector1">
            <a:avLst/>
          </a:prstGeom>
          <a:ln w="66675">
            <a:solidFill>
              <a:srgbClr val="C0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220072" y="3284984"/>
            <a:ext cx="1080120" cy="216024"/>
          </a:xfrm>
          <a:prstGeom prst="straightConnector1">
            <a:avLst/>
          </a:prstGeom>
          <a:ln w="66675">
            <a:solidFill>
              <a:srgbClr val="C0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843808" y="3933056"/>
            <a:ext cx="864096" cy="1008112"/>
          </a:xfrm>
          <a:prstGeom prst="straightConnector1">
            <a:avLst/>
          </a:prstGeom>
          <a:ln w="66675">
            <a:solidFill>
              <a:srgbClr val="C0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707904" y="3933056"/>
            <a:ext cx="360040" cy="1656184"/>
          </a:xfrm>
          <a:prstGeom prst="straightConnector1">
            <a:avLst/>
          </a:prstGeom>
          <a:ln w="66675">
            <a:solidFill>
              <a:srgbClr val="C0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699792" y="3933056"/>
            <a:ext cx="1008112" cy="360040"/>
          </a:xfrm>
          <a:prstGeom prst="straightConnector1">
            <a:avLst/>
          </a:prstGeom>
          <a:ln w="66675">
            <a:solidFill>
              <a:srgbClr val="C0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2267744" y="3573016"/>
            <a:ext cx="1440160" cy="360040"/>
          </a:xfrm>
          <a:prstGeom prst="straightConnector1">
            <a:avLst/>
          </a:prstGeom>
          <a:ln w="66675">
            <a:solidFill>
              <a:srgbClr val="C0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2339752" y="2204864"/>
            <a:ext cx="1368152" cy="1008112"/>
          </a:xfrm>
          <a:prstGeom prst="straightConnector1">
            <a:avLst/>
          </a:prstGeom>
          <a:ln w="66675">
            <a:solidFill>
              <a:srgbClr val="C0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220072" y="3933056"/>
            <a:ext cx="1368152" cy="504056"/>
          </a:xfrm>
          <a:prstGeom prst="straightConnector1">
            <a:avLst/>
          </a:prstGeom>
          <a:ln w="66675">
            <a:solidFill>
              <a:srgbClr val="C0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5220072" y="3933056"/>
            <a:ext cx="864096" cy="1368152"/>
          </a:xfrm>
          <a:prstGeom prst="straightConnector1">
            <a:avLst/>
          </a:prstGeom>
          <a:ln w="66675">
            <a:solidFill>
              <a:srgbClr val="C0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140" y="0"/>
            <a:ext cx="8901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Мета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педагогічної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діяльності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683568" y="1268760"/>
            <a:ext cx="7920880" cy="388843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spc="300" dirty="0" smtClean="0"/>
              <a:t>Сприяти відкриттям </a:t>
            </a:r>
          </a:p>
          <a:p>
            <a:pPr algn="ctr"/>
            <a:r>
              <a:rPr lang="uk-UA" sz="2800" b="1" spc="300" dirty="0" smtClean="0"/>
              <a:t>Здобувати необхідні знання </a:t>
            </a:r>
          </a:p>
          <a:p>
            <a:pPr algn="ctr"/>
            <a:r>
              <a:rPr lang="uk-UA" sz="2800" b="1" spc="300" dirty="0" smtClean="0"/>
              <a:t>Розширювати досвід</a:t>
            </a:r>
          </a:p>
          <a:p>
            <a:pPr algn="ctr"/>
            <a:r>
              <a:rPr lang="uk-UA" sz="2800" b="1" spc="300" dirty="0" smtClean="0"/>
              <a:t>Висвітлювати ідеї</a:t>
            </a:r>
          </a:p>
          <a:p>
            <a:pPr algn="ctr"/>
            <a:r>
              <a:rPr lang="uk-UA" sz="2800" b="1" spc="300" dirty="0" smtClean="0"/>
              <a:t>Виховувати терпимість</a:t>
            </a:r>
            <a:endParaRPr lang="ru-RU" sz="2400" b="1" spc="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оли  Великі  поря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81351"/>
            <a:ext cx="6948264" cy="437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" y="188640"/>
            <a:ext cx="370790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tang" pitchFamily="18" charset="-127"/>
                <a:ea typeface="Batang" pitchFamily="18" charset="-127"/>
                <a:cs typeface="CordiaUPC" pitchFamily="34" charset="-34"/>
              </a:rPr>
              <a:t>Коли «ВЕЛИКІ»  </a:t>
            </a:r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atang" pitchFamily="18" charset="-127"/>
                <a:ea typeface="Batang" pitchFamily="18" charset="-127"/>
                <a:cs typeface="CordiaUPC" pitchFamily="34" charset="-34"/>
              </a:rPr>
              <a:t> поряд...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atang" pitchFamily="18" charset="-127"/>
              <a:ea typeface="Batang" pitchFamily="18" charset="-127"/>
              <a:cs typeface="CordiaUPC" pitchFamily="34" charset="-34"/>
            </a:endParaRPr>
          </a:p>
        </p:txBody>
      </p:sp>
      <p:pic>
        <p:nvPicPr>
          <p:cNvPr id="7" name="Рисунок 6" descr="200-річчя Лермонтова.jpg"/>
          <p:cNvPicPr>
            <a:picLocks noChangeAspect="1"/>
          </p:cNvPicPr>
          <p:nvPr/>
        </p:nvPicPr>
        <p:blipFill>
          <a:blip r:embed="rId4" cstate="print"/>
          <a:srcRect l="19911" t="12061" r="19452"/>
          <a:stretch>
            <a:fillRect/>
          </a:stretch>
        </p:blipFill>
        <p:spPr>
          <a:xfrm>
            <a:off x="4446842" y="2855282"/>
            <a:ext cx="476979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Кет\Desktop\лф\Новая папка\8D5gN6wtt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24919"/>
            <a:ext cx="4740696" cy="2666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1052736"/>
            <a:ext cx="4320479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  <a:ea typeface="BatangChe" pitchFamily="49" charset="-127"/>
              </a:rPr>
              <a:t>Мартян</a:t>
            </a:r>
            <a:endParaRPr lang="uk-UA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  <a:ea typeface="BatangChe" pitchFamily="49" charset="-127"/>
            </a:endParaRP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  <a:ea typeface="BatangChe" pitchFamily="49" charset="-127"/>
              </a:rPr>
              <a:t>Лариса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  <a:ea typeface="BatangChe" pitchFamily="49" charset="-127"/>
              </a:rPr>
              <a:t>Федорівна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  <a:ea typeface="BatangChe" pitchFamily="49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4139952" y="3789040"/>
            <a:ext cx="417646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uk-UA" sz="3200" b="1" i="1" dirty="0" smtClean="0">
                <a:solidFill>
                  <a:srgbClr val="002060"/>
                </a:solidFill>
                <a:latin typeface="Monotype Corsiva" pitchFamily="66" charset="0"/>
              </a:rPr>
              <a:t>Вчитель світової    літератури </a:t>
            </a:r>
          </a:p>
          <a:p>
            <a:pPr algn="ctr"/>
            <a:r>
              <a:rPr lang="uk-UA" sz="3200" b="1" i="1" dirty="0" smtClean="0">
                <a:solidFill>
                  <a:srgbClr val="002060"/>
                </a:solidFill>
                <a:latin typeface="Monotype Corsiva" pitchFamily="66" charset="0"/>
              </a:rPr>
              <a:t>та  російської мови</a:t>
            </a:r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getImage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8" y="836712"/>
            <a:ext cx="3312368" cy="4680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80520" cy="3669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14471" y="3244334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Script" pitchFamily="34" charset="0"/>
              </a:rPr>
              <a:t>,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0"/>
            <a:ext cx="4139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Script" pitchFamily="34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620688"/>
            <a:ext cx="4067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Script" pitchFamily="34" charset="0"/>
              </a:rPr>
              <a:t>Працюємо над новою темою</a:t>
            </a:r>
            <a:r>
              <a:rPr lang="uk-UA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Script" pitchFamily="34" charset="0"/>
              </a:rPr>
              <a:t> </a:t>
            </a:r>
            <a:endParaRPr lang="ru-RU" sz="3600" dirty="0"/>
          </a:p>
        </p:txBody>
      </p:sp>
      <p:pic>
        <p:nvPicPr>
          <p:cNvPr id="1026" name="Picture 2" descr="C:\Users\Кет\Desktop\лф\Новая папка\KJLDwIi40tQ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7"/>
          <a:stretch/>
        </p:blipFill>
        <p:spPr bwMode="auto">
          <a:xfrm>
            <a:off x="5004048" y="1834911"/>
            <a:ext cx="4067944" cy="50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ет\Desktop\лф\Новая папка\qFfQ05xgDm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" y="3612915"/>
            <a:ext cx="5404857" cy="3040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ет\Desktop\лф\Новая папка\weA-d-M1aw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r="4636"/>
          <a:stretch/>
        </p:blipFill>
        <p:spPr bwMode="auto">
          <a:xfrm>
            <a:off x="4716016" y="86742"/>
            <a:ext cx="4427984" cy="66720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ет\Desktop\лф\Новая папка\41FkP5eXYK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/>
          <a:stretch/>
        </p:blipFill>
        <p:spPr bwMode="auto">
          <a:xfrm>
            <a:off x="0" y="0"/>
            <a:ext cx="4589078" cy="68455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340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13584"/>
            <a:ext cx="457200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140968"/>
            <a:ext cx="4716016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5720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0"/>
            <a:ext cx="4860032" cy="376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ольові ігри на уроці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0688"/>
            <a:ext cx="914400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568" y="5877272"/>
            <a:ext cx="7560840" cy="769441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рольові </a:t>
            </a:r>
            <a:r>
              <a:rPr lang="uk-UA" sz="4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уроці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ртисти готові до виступ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За здоровий  спосіб житт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16016" y="764704"/>
            <a:ext cx="442798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Артисти готові до виступу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645024"/>
            <a:ext cx="42484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 проти шкідливих звичок!!!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зка про яйц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1126_122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919449"/>
            <a:ext cx="5796136" cy="393855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" name="Рисунок 2" descr="IMG_20141126_1224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838231" cy="386104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580112" y="476672"/>
            <a:ext cx="3384376" cy="2585323"/>
          </a:xfrm>
          <a:prstGeom prst="rect">
            <a:avLst/>
          </a:prstGeom>
          <a:solidFill>
            <a:srgbClr val="002060"/>
          </a:solidFill>
          <a:effectLst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Герої Давньої Еллади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22530" name="Picture 2" descr="C:\Users\Пользователь\Desktop\фони\images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4322697"/>
            <a:ext cx="4067944" cy="2535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540107.vk.me/c622917/v622917402/ba78/2XaGG4LzhS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41219_0855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4544" y="188640"/>
            <a:ext cx="9777389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1555" y="2967335"/>
            <a:ext cx="4420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Текст надписи</a:t>
            </a:r>
          </a:p>
        </p:txBody>
      </p:sp>
      <p:pic>
        <p:nvPicPr>
          <p:cNvPr id="4" name="Рисунок 3" descr="IMG_20141226_143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00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87624" y="164173"/>
            <a:ext cx="7956376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●У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1993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 році закінчила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Криворізький  державний 		педагогічний</a:t>
            </a: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інститут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haroni" pitchFamily="2" charset="-79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●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За спеціальністю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російська  мова і література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haroni" pitchFamily="2" charset="-79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●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Вчитель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вищої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категорії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haroni" pitchFamily="2" charset="-79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●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Стаж педагогічної роботи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33 роки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haroni" pitchFamily="2" charset="-79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●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Вчитель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світової літератури та російської мови , 			художньої  культури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haroni" pitchFamily="2" charset="-79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●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Тижневе навантаження 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на 2014-2015 </a:t>
            </a:r>
            <a:r>
              <a:rPr kumimoji="0" lang="uk-UA" sz="240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н.р</a:t>
            </a:r>
            <a:r>
              <a:rPr kumimoji="0" lang="uk-UA" sz="24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haroni" pitchFamily="2" charset="-79"/>
              </a:rPr>
              <a:t>.  – 21 								година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8352928" cy="52565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9632" y="5661248"/>
            <a:ext cx="65527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BatangChe" pitchFamily="49" charset="-127"/>
              </a:rPr>
              <a:t> В театрі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BatangChe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то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0968"/>
            <a:ext cx="4644008" cy="37170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Фото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0"/>
            <a:ext cx="4499992" cy="371703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51520" y="764704"/>
            <a:ext cx="4176465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uk-UA" sz="360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На концерті      органної музики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4298514"/>
            <a:ext cx="3888433" cy="1569660"/>
          </a:xfrm>
          <a:prstGeom prst="rect">
            <a:avLst/>
          </a:prstGeom>
          <a:solidFill>
            <a:schemeClr val="accent2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ln/>
                <a:solidFill>
                  <a:srgbClr val="9BBB59"/>
                </a:solidFill>
                <a:latin typeface="Comic Sans MS" pitchFamily="66" charset="0"/>
              </a:rPr>
              <a:t>Вернісаж молодих обдарувань</a:t>
            </a:r>
            <a:endParaRPr lang="ru-RU" sz="3200" b="1" dirty="0">
              <a:ln/>
              <a:solidFill>
                <a:srgbClr val="9BBB5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3718" y="3861048"/>
            <a:ext cx="72008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4400" b="1" dirty="0" err="1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Вчителі</a:t>
            </a:r>
            <a:r>
              <a:rPr lang="ru-RU" sz="4400" b="1" dirty="0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відкривають</a:t>
            </a:r>
            <a:r>
              <a:rPr lang="ru-RU" sz="4400" b="1" dirty="0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двері</a:t>
            </a:r>
            <a:endParaRPr lang="ru-RU" sz="4400" b="1" dirty="0">
              <a:ln w="17780" cmpd="sng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dirty="0" err="1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Входиш</a:t>
            </a:r>
            <a:r>
              <a:rPr lang="ru-RU" sz="4400" b="1" dirty="0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4400" b="1" dirty="0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сам…</a:t>
            </a:r>
          </a:p>
          <a:p>
            <a:r>
              <a:rPr lang="ru-RU" sz="4400" b="1" dirty="0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b="1" dirty="0" err="1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Китайська</a:t>
            </a:r>
            <a:r>
              <a:rPr lang="ru-RU" sz="4400" b="1" dirty="0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n w="17780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приказка</a:t>
            </a:r>
            <a:endParaRPr lang="ru-RU" sz="4400" b="1" dirty="0">
              <a:ln w="17780" cmpd="sng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74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66623"/>
            <a:ext cx="91440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Методична карта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вчителя</a:t>
            </a:r>
            <a:endParaRPr lang="ru-RU" sz="4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Загальні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відомості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вчителя</a:t>
            </a:r>
            <a:endParaRPr lang="ru-RU" sz="28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1.1. </a:t>
            </a:r>
            <a:r>
              <a:rPr lang="uk-UA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Мартян</a:t>
            </a:r>
            <a:r>
              <a:rPr lang="uk-UA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Лариса Федорівна                              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1.2.</a:t>
            </a:r>
            <a:r>
              <a:rPr lang="uk-UA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Дата</a:t>
            </a:r>
            <a:r>
              <a:rPr lang="uk-UA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15.08. 1960</a:t>
            </a:r>
            <a:endParaRPr lang="ru-RU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1.3. Освіта  вища, </a:t>
            </a:r>
            <a:r>
              <a:rPr lang="uk-UA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закінчила   Криворізький державний педагогічний інститут  за спеціальністю російська   мова і література.</a:t>
            </a:r>
            <a:endParaRPr lang="ru-RU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1.4. Педагогічний стаж роботи  - </a:t>
            </a:r>
            <a:r>
              <a:rPr lang="uk-UA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роки,  </a:t>
            </a:r>
            <a:endParaRPr lang="ru-RU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		1.5.    Працюю в школі  </a:t>
            </a:r>
            <a:r>
              <a:rPr lang="uk-UA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1981 року</a:t>
            </a:r>
            <a:endParaRPr lang="ru-RU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		  1.6. Результати останньої атестації -  </a:t>
            </a:r>
            <a:r>
              <a:rPr lang="uk-UA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підтверджено педагогічну кваліфікацію «вчитель 							вищої категорії» </a:t>
            </a:r>
            <a:endParaRPr lang="ru-RU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endParaRPr lang="uk-UA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032" y="260648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1.7. Державні та відомчі нагороди :  </a:t>
            </a: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Грамота обласного управління освіти 2007рік ,  Подяка  від   </a:t>
            </a:r>
            <a:r>
              <a:rPr lang="uk-UA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Апостолівської</a:t>
            </a: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районної ради 2009р., Грамота районного відділу освіти 2013р., Грамота  дирекції школи 2013р.</a:t>
            </a:r>
            <a:endParaRPr lang="ru-RU" sz="2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Наукова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ступінь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1.9.  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осади 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які  займала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школі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весь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період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 вожата, заступник директора з виховної роботи,  в</a:t>
            </a:r>
            <a:r>
              <a:rPr lang="ru-RU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читель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світової літератури та російської мови</a:t>
            </a:r>
            <a:endParaRPr lang="ru-RU" sz="2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1.10.  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исципліни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які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 : </a:t>
            </a: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світова література та 				російська мова, художня культура</a:t>
            </a:r>
            <a:endParaRPr lang="ru-RU" sz="2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		1.11. Тема, над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якою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  </a:t>
            </a: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«Формування креативного мислення та читацької 		компетентності учнів  на уроках мови та 								літератури» , </a:t>
            </a:r>
            <a:endParaRPr lang="ru-RU" sz="2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		«Виховний аспект уроків літератури та мови»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6837"/>
            <a:ext cx="91440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Форма та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результати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підвищення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кваліфікації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курси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підвищення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кваліфікації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вчителів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російської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мови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та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світової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літератури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 при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Дніпропетровському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ОІП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О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07.07 по  11.07  2014 року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Методичні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розробки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доповіді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лекції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реферати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інше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власного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укладання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   		 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«Байка  у світовій літературі»  6 клас;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			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засідання прес-клубу за р-ном                         		М.Де Сервантеса «Премудрий гідальго Дон Кіхот з 							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Ламанчі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» 8 клас,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		 інтегрований урок 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–гра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  «Останній герой» 6-7 клас;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        			Презентація « З досвіду застосування 				інтерактивних методів на  уроках світової 						літератури»  2012 рік;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  				 Презентація   «Здоровий  спосіб 								життя» 2013 рік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;</a:t>
            </a:r>
            <a:endParaRPr kumimoji="0" lang="uk-UA" sz="32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545"/>
            <a:ext cx="9144000" cy="671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5. 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Відкриті уроки</a:t>
            </a:r>
            <a:endParaRPr kumimoji="0" lang="uk-UA" sz="2000" b="0" i="1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- «Байка у світовій літературі»    2012 рік ;  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- Літературний турнір «Сторінками роману В.Скотта  «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Айвенго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»  2012рік;    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конкурс - декламування віршів « Срібної доби» 2012 рік  11клас;                  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-«Непроизносимые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согласные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»  2012 рік; 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-«Знищення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природи,цивілізації  і культури як наслідок бездуховного науково-технічного прогресу за новелою Р.Бредбері « Усмішка»  2013 рік;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-«Бойове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товариство, побут і звичаї запорожців» 7 клас, світова література 2013 рік, 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-« Причини деградації </a:t>
            </a:r>
            <a:r>
              <a:rPr kumimoji="0" lang="uk-UA" sz="2400" b="0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Скруджа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» з оповідання Ч.Діккенса «Різдвяна пісня в прозі» світова література 2014 рік 6 клас,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присутні  вчителі школи, заступник директора, директор 								школи.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			</a:t>
            </a:r>
            <a:endParaRPr kumimoji="0" lang="ru-RU" sz="1050" b="0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836712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6. Відкриті заходи з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предмету </a:t>
            </a:r>
            <a:endParaRPr lang="uk-UA" sz="3600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uk-UA" sz="36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«Літературна  вікторина для учнів 5 класу» навчально-розважальна 	програма 2012 рік.,   міні-театр  «Герої Давньої  Еллади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  2014рік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7.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Відвідування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занять в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вчителів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свого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міста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області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1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Урок – презентація « Квітка </a:t>
            </a:r>
            <a:r>
              <a:rPr lang="uk-UA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сакури</a:t>
            </a: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та кетяг калини»  (діалог японської та української культур)  </a:t>
            </a:r>
            <a:r>
              <a:rPr lang="uk-UA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Зеленодольська</a:t>
            </a: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ЗШ№2</a:t>
            </a:r>
            <a:r>
              <a:rPr lang="uk-UA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;</a:t>
            </a:r>
            <a:endParaRPr lang="ru-RU" sz="11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« На крилах віри  в неможливе  полетимо в країну  мрій» </a:t>
            </a:r>
            <a:r>
              <a:rPr lang="uk-UA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Мар’янська</a:t>
            </a: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ЗШ№2;</a:t>
            </a:r>
            <a:endParaRPr lang="ru-RU" sz="11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«Великі європейські стилі.  Античність, романський стиль, готика, ренесанс» </a:t>
            </a:r>
            <a:r>
              <a:rPr lang="uk-UA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Першотравенська</a:t>
            </a: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ЗШ;</a:t>
            </a:r>
            <a:endParaRPr lang="ru-RU" sz="11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« Мне дали имя при крещенье –</a:t>
            </a: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Анна»    </a:t>
            </a:r>
            <a:r>
              <a:rPr lang="ru-RU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Ленінська</a:t>
            </a:r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ЗШ</a:t>
            </a:r>
            <a:endParaRPr lang="ru-RU" sz="11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		8.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Позакласна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навчально-виховна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робота</a:t>
            </a: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lang="ru-RU" sz="11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			</a:t>
            </a: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«Посвята в </a:t>
            </a:r>
            <a:r>
              <a:rPr lang="uk-UA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п’ятикласники»-</a:t>
            </a: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2013 рік;</a:t>
            </a:r>
            <a:endParaRPr lang="ru-RU" sz="11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			Інсценізація казки «Пасхальне яйце» -5 							клас 2014 рік; </a:t>
            </a:r>
            <a:endParaRPr lang="ru-RU" sz="11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			Міні-театр «Герої Давньої Еллади» 8-10 							класи 2014 рік;</a:t>
            </a:r>
            <a:endParaRPr lang="ru-RU" sz="11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				Свято </a:t>
            </a:r>
            <a:r>
              <a:rPr lang="uk-UA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Миколая-</a:t>
            </a: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6 клас  2014 рік;</a:t>
            </a:r>
            <a:endParaRPr lang="ru-RU" sz="11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		      Казка «Ріпка» на новий лад -6 клас 2014 рік</a:t>
            </a:r>
            <a:endParaRPr lang="uk-UA" sz="32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735</Words>
  <Application>Microsoft Office PowerPoint</Application>
  <PresentationFormat>Экран (4:3)</PresentationFormat>
  <Paragraphs>148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Кет</cp:lastModifiedBy>
  <cp:revision>41</cp:revision>
  <dcterms:created xsi:type="dcterms:W3CDTF">2015-01-23T09:17:32Z</dcterms:created>
  <dcterms:modified xsi:type="dcterms:W3CDTF">2015-01-30T13:03:43Z</dcterms:modified>
</cp:coreProperties>
</file>